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3aed74189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3aed74189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aed7418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aed7418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aed74189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aed74189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aed74189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aed74189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aed74189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aed74189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aed74189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aed74189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aed74189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aed74189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0d2dfa21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0d2dfa21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aed74189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aed74189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aed74189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aed74189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3b449e91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3b449e91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0d2dfa21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0d2dfa21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0d2dfa21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0d2dfa21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0d2dfa2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0d2dfa2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3aed7418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3aed7418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0d2dfa21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0d2dfa21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aed7418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aed741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0d2dfa21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0d2dfa21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0d2dfa21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0d2dfa21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0d2dfa21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0d2dfa21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0d2dfa21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0d2dfa21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3aed74189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3aed7418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0d2dfa21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0d2dfa21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0d2dfa21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0d2dfa21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0d2dfa21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0d2dfa21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0d2dfa21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0d2dfa21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0d2dfa210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0d2dfa210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0d2dfa21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0d2dfa21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0d2dfa21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0d2dfa21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0d2dfa21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0d2dfa21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0d2dfa210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0d2dfa210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0d2dfa21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0d2dfa21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aed7418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aed7418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0d2dfa21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0d2dfa21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0d2dfa210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0d2dfa210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0d2dfa21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0d2dfa21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0d2dfa210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0d2dfa210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0d2dfa21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0d2dfa21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0d2dfa21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0d2dfa21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0d2dfa21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0d2dfa21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0d2dfa210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0d2dfa210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0d2dfa210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0d2dfa210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0d2dfa210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0d2dfa21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aed74189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aed7418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0d2dfa210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0d2dfa210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0d2dfa21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0d2dfa21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0d2dfa21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0d2dfa21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0d2dfa210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0d2dfa210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0d2dfa210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0d2dfa210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0d2dfa21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20d2dfa21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0d2dfa210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0d2dfa210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0d2dfa21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20d2dfa21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0d2dfa210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20d2dfa210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20d2dfa210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20d2dfa210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3aed74189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3aed74189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0d2dfa21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20d2dfa21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aed7418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3aed7418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aed7418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aed7418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aed74189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aed7418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api.coingecko.com/api/v3/coins/markets?vs_currency=usd&amp;ids=bitcoin,ethereu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eveloper.android.com/reference/android/widget/ListView"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medium.com/mobile-development-group/adapters-f88ff2030fcb#:~:text=ListFragment%20using%20AndroidStudio.-,Adapter,item%20in%20the%20data%20set"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bumptech/glid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eveloper.android.com/guide/topics/ui/layout/recyclervie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hemas.android.com/apk/res/androi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chemas.android.com/apk/res/android" TargetMode="External"/><Relationship Id="rId4" Type="http://schemas.openxmlformats.org/officeDocument/2006/relationships/hyperlink" Target="http://schemas.android.com/apk/res-auto" TargetMode="External"/><Relationship Id="rId5" Type="http://schemas.openxmlformats.org/officeDocument/2006/relationships/hyperlink" Target="http://schemas.android.com/tool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chemas.android.com/apk/res/android" TargetMode="External"/><Relationship Id="rId4" Type="http://schemas.openxmlformats.org/officeDocument/2006/relationships/image" Target="../media/image25.png"/><Relationship Id="rId5"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hemas.android.com/apk/res/android" TargetMode="External"/><Relationship Id="rId4" Type="http://schemas.openxmlformats.org/officeDocument/2006/relationships/image" Target="../media/image25.png"/><Relationship Id="rId5"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Glide &amp; </a:t>
            </a:r>
            <a:r>
              <a:rPr lang="en"/>
              <a:t>Data Driven Views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113" name="Google Shape;113;p2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.centerCrop()</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.override(</a:t>
            </a:r>
            <a:r>
              <a:rPr lang="en" sz="1300">
                <a:solidFill>
                  <a:srgbClr val="6897BB"/>
                </a:solidFill>
                <a:highlight>
                  <a:srgbClr val="2B2B2B"/>
                </a:highlight>
                <a:latin typeface="Courier New"/>
                <a:ea typeface="Courier New"/>
                <a:cs typeface="Courier New"/>
                <a:sym typeface="Courier New"/>
              </a:rPr>
              <a:t>300</a:t>
            </a:r>
            <a:r>
              <a:rPr lang="en" sz="1300">
                <a:solidFill>
                  <a:srgbClr val="CC7832"/>
                </a:solidFill>
                <a:highlight>
                  <a:srgbClr val="2B2B2B"/>
                </a:highlight>
                <a:latin typeface="Courier New"/>
                <a:ea typeface="Courier New"/>
                <a:cs typeface="Courier New"/>
                <a:sym typeface="Courier New"/>
              </a:rPr>
              <a:t>, </a:t>
            </a:r>
            <a:r>
              <a:rPr lang="en" sz="1300">
                <a:solidFill>
                  <a:srgbClr val="6897BB"/>
                </a:solidFill>
                <a:highlight>
                  <a:srgbClr val="2B2B2B"/>
                </a:highlight>
                <a:latin typeface="Courier New"/>
                <a:ea typeface="Courier New"/>
                <a:cs typeface="Courier New"/>
                <a:sym typeface="Courier New"/>
              </a:rPr>
              <a:t>200</a:t>
            </a:r>
            <a:r>
              <a:rPr lang="en" sz="1300">
                <a:solidFill>
                  <a:srgbClr val="A9B7C6"/>
                </a:solidFill>
                <a:highlight>
                  <a:srgbClr val="2B2B2B"/>
                </a:highlight>
                <a:latin typeface="Courier New"/>
                <a:ea typeface="Courier New"/>
                <a:cs typeface="Courier New"/>
                <a:sym typeface="Courier New"/>
              </a:rPr>
              <a:t>) </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a:t>
            </a:r>
            <a:r>
              <a:rPr lang="en" sz="900">
                <a:solidFill>
                  <a:srgbClr val="808080"/>
                </a:solidFill>
                <a:highlight>
                  <a:srgbClr val="2B2B2B"/>
                </a:highlight>
                <a:latin typeface="Courier New"/>
                <a:ea typeface="Courier New"/>
                <a:cs typeface="Courier New"/>
                <a:sym typeface="Courier New"/>
              </a:rPr>
              <a:t>// scale to fill the ImageView and crop any extra</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114" name="Google Shape;114;p22"/>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120" name="Google Shape;120;p2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.centerCrop()</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.override(</a:t>
            </a:r>
            <a:r>
              <a:rPr lang="en" sz="1300">
                <a:solidFill>
                  <a:srgbClr val="6897BB"/>
                </a:solidFill>
                <a:highlight>
                  <a:srgbClr val="2B2B2B"/>
                </a:highlight>
                <a:latin typeface="Courier New"/>
                <a:ea typeface="Courier New"/>
                <a:cs typeface="Courier New"/>
                <a:sym typeface="Courier New"/>
              </a:rPr>
              <a:t>300</a:t>
            </a:r>
            <a:r>
              <a:rPr lang="en" sz="13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Target.</a:t>
            </a:r>
            <a:r>
              <a:rPr i="1" lang="en" sz="1100">
                <a:solidFill>
                  <a:srgbClr val="9876AA"/>
                </a:solidFill>
                <a:highlight>
                  <a:srgbClr val="2B2B2B"/>
                </a:highlight>
                <a:latin typeface="Courier New"/>
                <a:ea typeface="Courier New"/>
                <a:cs typeface="Courier New"/>
                <a:sym typeface="Courier New"/>
              </a:rPr>
              <a:t>SIZE_ORIGINAL</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121" name="Google Shape;121;p23"/>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127" name="Google Shape;127;p2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.override(</a:t>
            </a:r>
            <a:r>
              <a:rPr lang="en" sz="1300">
                <a:solidFill>
                  <a:srgbClr val="6897BB"/>
                </a:solidFill>
                <a:highlight>
                  <a:srgbClr val="2B2B2B"/>
                </a:highlight>
                <a:latin typeface="Courier New"/>
                <a:ea typeface="Courier New"/>
                <a:cs typeface="Courier New"/>
                <a:sym typeface="Courier New"/>
              </a:rPr>
              <a:t>300</a:t>
            </a:r>
            <a:r>
              <a:rPr lang="en" sz="1300">
                <a:solidFill>
                  <a:srgbClr val="CC7832"/>
                </a:solidFill>
                <a:highlight>
                  <a:srgbClr val="2B2B2B"/>
                </a:highlight>
                <a:latin typeface="Courier New"/>
                <a:ea typeface="Courier New"/>
                <a:cs typeface="Courier New"/>
                <a:sym typeface="Courier New"/>
              </a:rPr>
              <a:t>, </a:t>
            </a:r>
            <a:r>
              <a:rPr lang="en" sz="1300">
                <a:solidFill>
                  <a:srgbClr val="6897BB"/>
                </a:solidFill>
                <a:highlight>
                  <a:srgbClr val="2B2B2B"/>
                </a:highlight>
                <a:latin typeface="Courier New"/>
                <a:ea typeface="Courier New"/>
                <a:cs typeface="Courier New"/>
                <a:sym typeface="Courier New"/>
              </a:rPr>
              <a:t>200</a:t>
            </a:r>
            <a:r>
              <a:rPr lang="en" sz="1300">
                <a:solidFill>
                  <a:srgbClr val="A9B7C6"/>
                </a:solidFill>
                <a:highlight>
                  <a:srgbClr val="2B2B2B"/>
                </a:highlight>
                <a:latin typeface="Courier New"/>
                <a:ea typeface="Courier New"/>
                <a:cs typeface="Courier New"/>
                <a:sym typeface="Courier New"/>
              </a:rPr>
              <a:t>) </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a:t>
            </a:r>
            <a:r>
              <a:rPr lang="en" sz="1000">
                <a:solidFill>
                  <a:srgbClr val="808080"/>
                </a:solidFill>
                <a:highlight>
                  <a:srgbClr val="2B2B2B"/>
                </a:highlight>
                <a:latin typeface="Courier New"/>
                <a:ea typeface="Courier New"/>
                <a:cs typeface="Courier New"/>
                <a:sym typeface="Courier New"/>
              </a:rPr>
              <a:t>// resizes the image to 300x200 pixels but does not respect aspect ratio</a:t>
            </a:r>
            <a:br>
              <a:rPr lang="en" sz="1300">
                <a:solidFill>
                  <a:srgbClr val="808080"/>
                </a:solidFill>
                <a:highlight>
                  <a:srgbClr val="2B2B2B"/>
                </a:highlight>
                <a:latin typeface="Courier New"/>
                <a:ea typeface="Courier New"/>
                <a:cs typeface="Courier New"/>
                <a:sym typeface="Courier New"/>
              </a:rPr>
            </a:br>
            <a:r>
              <a:rPr lang="en" sz="1300">
                <a:solidFill>
                  <a:srgbClr val="808080"/>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.fitCenter()		</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128" name="Google Shape;128;p24"/>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OkHttp</a:t>
            </a:r>
            <a:endParaRPr>
              <a:solidFill>
                <a:schemeClr val="lt1"/>
              </a:solidFill>
            </a:endParaRPr>
          </a:p>
        </p:txBody>
      </p:sp>
      <p:sp>
        <p:nvSpPr>
          <p:cNvPr id="134" name="Google Shape;134;p2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Glide.</a:t>
            </a:r>
            <a:r>
              <a:rPr i="1" lang="en" sz="1100">
                <a:solidFill>
                  <a:srgbClr val="A9B7C6"/>
                </a:solidFill>
                <a:highlight>
                  <a:srgbClr val="2B2B2B"/>
                </a:highlight>
                <a:latin typeface="Courier New"/>
                <a:ea typeface="Courier New"/>
                <a:cs typeface="Courier New"/>
                <a:sym typeface="Courier New"/>
              </a:rPr>
              <a:t>with</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this</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.load(imageUrl)</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.fitCenter()</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.placeholder(R.drawable.</a:t>
            </a:r>
            <a:r>
              <a:rPr i="1" lang="en" sz="1100">
                <a:solidFill>
                  <a:srgbClr val="9876AA"/>
                </a:solidFill>
                <a:highlight>
                  <a:srgbClr val="2B2B2B"/>
                </a:highlight>
                <a:latin typeface="Courier New"/>
                <a:ea typeface="Courier New"/>
                <a:cs typeface="Courier New"/>
                <a:sym typeface="Courier New"/>
              </a:rPr>
              <a:t>image_place_holder</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.error(R.drawable.</a:t>
            </a:r>
            <a:r>
              <a:rPr i="1" lang="en" sz="1100">
                <a:solidFill>
                  <a:srgbClr val="9876AA"/>
                </a:solidFill>
                <a:highlight>
                  <a:srgbClr val="2B2B2B"/>
                </a:highlight>
                <a:latin typeface="Courier New"/>
                <a:ea typeface="Courier New"/>
                <a:cs typeface="Courier New"/>
                <a:sym typeface="Courier New"/>
              </a:rPr>
              <a:t>image_error</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.listener(</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RequestListener&lt;Drawable&gt;()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boolean </a:t>
            </a:r>
            <a:r>
              <a:rPr lang="en" sz="1100">
                <a:solidFill>
                  <a:srgbClr val="FFC66D"/>
                </a:solidFill>
                <a:highlight>
                  <a:srgbClr val="2B2B2B"/>
                </a:highlight>
                <a:latin typeface="Courier New"/>
                <a:ea typeface="Courier New"/>
                <a:cs typeface="Courier New"/>
                <a:sym typeface="Courier New"/>
              </a:rPr>
              <a:t>onLoadFailed</a:t>
            </a:r>
            <a:r>
              <a:rPr lang="en" sz="1100">
                <a:solidFill>
                  <a:srgbClr val="A9B7C6"/>
                </a:solidFill>
                <a:highlight>
                  <a:srgbClr val="2B2B2B"/>
                </a:highlight>
                <a:latin typeface="Courier New"/>
                <a:ea typeface="Courier New"/>
                <a:cs typeface="Courier New"/>
                <a:sym typeface="Courier New"/>
              </a:rPr>
              <a:t>(</a:t>
            </a:r>
            <a:r>
              <a:rPr lang="en" sz="1100">
                <a:solidFill>
                  <a:srgbClr val="BBB529"/>
                </a:solidFill>
                <a:highlight>
                  <a:srgbClr val="2B2B2B"/>
                </a:highlight>
                <a:latin typeface="Courier New"/>
                <a:ea typeface="Courier New"/>
                <a:cs typeface="Courier New"/>
                <a:sym typeface="Courier New"/>
              </a:rPr>
              <a:t>@Nullable </a:t>
            </a:r>
            <a:r>
              <a:rPr lang="en" sz="1100">
                <a:solidFill>
                  <a:srgbClr val="A9B7C6"/>
                </a:solidFill>
                <a:highlight>
                  <a:srgbClr val="2B2B2B"/>
                </a:highlight>
                <a:latin typeface="Courier New"/>
                <a:ea typeface="Courier New"/>
                <a:cs typeface="Courier New"/>
                <a:sym typeface="Courier New"/>
              </a:rPr>
              <a:t>GlideException e</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Object model</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Target&lt;Drawable&gt; target</a:t>
            </a:r>
            <a:r>
              <a:rPr lang="en" sz="1100">
                <a:solidFill>
                  <a:srgbClr val="CC7832"/>
                </a:solidFill>
                <a:highlight>
                  <a:srgbClr val="2B2B2B"/>
                </a:highlight>
                <a:latin typeface="Courier New"/>
                <a:ea typeface="Courier New"/>
                <a:cs typeface="Courier New"/>
                <a:sym typeface="Courier New"/>
              </a:rPr>
              <a:t>, boolean </a:t>
            </a:r>
            <a:r>
              <a:rPr lang="en" sz="1100">
                <a:solidFill>
                  <a:srgbClr val="A9B7C6"/>
                </a:solidFill>
                <a:highlight>
                  <a:srgbClr val="2B2B2B"/>
                </a:highlight>
                <a:latin typeface="Courier New"/>
                <a:ea typeface="Courier New"/>
                <a:cs typeface="Courier New"/>
                <a:sym typeface="Courier New"/>
              </a:rPr>
              <a:t>isFirstResource)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808080"/>
                </a:solidFill>
                <a:highlight>
                  <a:srgbClr val="2B2B2B"/>
                </a:highlight>
                <a:latin typeface="Courier New"/>
                <a:ea typeface="Courier New"/>
                <a:cs typeface="Courier New"/>
                <a:sym typeface="Courier New"/>
              </a:rPr>
              <a:t>// log exception</a:t>
            </a:r>
            <a:br>
              <a:rPr lang="en" sz="1100">
                <a:solidFill>
                  <a:srgbClr val="808080"/>
                </a:solidFill>
                <a:highlight>
                  <a:srgbClr val="2B2B2B"/>
                </a:highlight>
                <a:latin typeface="Courier New"/>
                <a:ea typeface="Courier New"/>
                <a:cs typeface="Courier New"/>
                <a:sym typeface="Courier New"/>
              </a:rPr>
            </a:br>
            <a:r>
              <a:rPr lang="en" sz="1100">
                <a:solidFill>
                  <a:srgbClr val="808080"/>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Log.</a:t>
            </a:r>
            <a:r>
              <a:rPr i="1" lang="en" sz="1100">
                <a:solidFill>
                  <a:srgbClr val="A9B7C6"/>
                </a:solidFill>
                <a:highlight>
                  <a:srgbClr val="2B2B2B"/>
                </a:highlight>
                <a:latin typeface="Courier New"/>
                <a:ea typeface="Courier New"/>
                <a:cs typeface="Courier New"/>
                <a:sym typeface="Courier New"/>
              </a:rPr>
              <a:t>e</a:t>
            </a:r>
            <a:r>
              <a:rPr lang="en" sz="1100">
                <a:solidFill>
                  <a:srgbClr val="A9B7C6"/>
                </a:solidFill>
                <a:highlight>
                  <a:srgbClr val="2B2B2B"/>
                </a:highlight>
                <a:latin typeface="Courier New"/>
                <a:ea typeface="Courier New"/>
                <a:cs typeface="Courier New"/>
                <a:sym typeface="Courier New"/>
              </a:rPr>
              <a:t>(</a:t>
            </a:r>
            <a:r>
              <a:rPr lang="en" sz="1100">
                <a:solidFill>
                  <a:srgbClr val="6A8759"/>
                </a:solidFill>
                <a:highlight>
                  <a:srgbClr val="2B2B2B"/>
                </a:highlight>
                <a:latin typeface="Courier New"/>
                <a:ea typeface="Courier New"/>
                <a:cs typeface="Courier New"/>
                <a:sym typeface="Courier New"/>
              </a:rPr>
              <a:t>"TAG"</a:t>
            </a:r>
            <a:r>
              <a:rPr lang="en" sz="1100">
                <a:solidFill>
                  <a:srgbClr val="CC7832"/>
                </a:solidFill>
                <a:highlight>
                  <a:srgbClr val="2B2B2B"/>
                </a:highlight>
                <a:latin typeface="Courier New"/>
                <a:ea typeface="Courier New"/>
                <a:cs typeface="Courier New"/>
                <a:sym typeface="Courier New"/>
              </a:rPr>
              <a:t>, </a:t>
            </a:r>
            <a:r>
              <a:rPr lang="en" sz="1100">
                <a:solidFill>
                  <a:srgbClr val="6A8759"/>
                </a:solidFill>
                <a:highlight>
                  <a:srgbClr val="2B2B2B"/>
                </a:highlight>
                <a:latin typeface="Courier New"/>
                <a:ea typeface="Courier New"/>
                <a:cs typeface="Courier New"/>
                <a:sym typeface="Courier New"/>
              </a:rPr>
              <a:t>"Error loading image"</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e)</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return false; </a:t>
            </a:r>
            <a:r>
              <a:rPr lang="en" sz="1100">
                <a:solidFill>
                  <a:srgbClr val="808080"/>
                </a:solidFill>
                <a:highlight>
                  <a:srgbClr val="2B2B2B"/>
                </a:highlight>
                <a:latin typeface="Courier New"/>
                <a:ea typeface="Courier New"/>
                <a:cs typeface="Courier New"/>
                <a:sym typeface="Courier New"/>
              </a:rPr>
              <a:t>// important to return false so the error placeholder can be placed</a:t>
            </a:r>
            <a:br>
              <a:rPr lang="en" sz="1100">
                <a:solidFill>
                  <a:srgbClr val="808080"/>
                </a:solidFill>
                <a:highlight>
                  <a:srgbClr val="2B2B2B"/>
                </a:highlight>
                <a:latin typeface="Courier New"/>
                <a:ea typeface="Courier New"/>
                <a:cs typeface="Courier New"/>
                <a:sym typeface="Courier New"/>
              </a:rPr>
            </a:br>
            <a:r>
              <a:rPr lang="en" sz="1100">
                <a:solidFill>
                  <a:srgbClr val="808080"/>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boolean </a:t>
            </a:r>
            <a:r>
              <a:rPr lang="en" sz="1100">
                <a:solidFill>
                  <a:srgbClr val="FFC66D"/>
                </a:solidFill>
                <a:highlight>
                  <a:srgbClr val="2B2B2B"/>
                </a:highlight>
                <a:latin typeface="Courier New"/>
                <a:ea typeface="Courier New"/>
                <a:cs typeface="Courier New"/>
                <a:sym typeface="Courier New"/>
              </a:rPr>
              <a:t>onResourceReady</a:t>
            </a:r>
            <a:r>
              <a:rPr lang="en" sz="1100">
                <a:solidFill>
                  <a:srgbClr val="A9B7C6"/>
                </a:solidFill>
                <a:highlight>
                  <a:srgbClr val="2B2B2B"/>
                </a:highlight>
                <a:latin typeface="Courier New"/>
                <a:ea typeface="Courier New"/>
                <a:cs typeface="Courier New"/>
                <a:sym typeface="Courier New"/>
              </a:rPr>
              <a:t>(Drawable resource</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Object model</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Target&lt;Drawable&gt; target</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DataSource dataSource</a:t>
            </a:r>
            <a:r>
              <a:rPr lang="en" sz="1100">
                <a:solidFill>
                  <a:srgbClr val="CC7832"/>
                </a:solidFill>
                <a:highlight>
                  <a:srgbClr val="2B2B2B"/>
                </a:highlight>
                <a:latin typeface="Courier New"/>
                <a:ea typeface="Courier New"/>
                <a:cs typeface="Courier New"/>
                <a:sym typeface="Courier New"/>
              </a:rPr>
              <a:t>, boolean </a:t>
            </a:r>
            <a:r>
              <a:rPr lang="en" sz="1100">
                <a:solidFill>
                  <a:srgbClr val="A9B7C6"/>
                </a:solidFill>
                <a:highlight>
                  <a:srgbClr val="2B2B2B"/>
                </a:highlight>
                <a:latin typeface="Courier New"/>
                <a:ea typeface="Courier New"/>
                <a:cs typeface="Courier New"/>
                <a:sym typeface="Courier New"/>
              </a:rPr>
              <a:t>isFirstResource)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false;</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.into(</a:t>
            </a:r>
            <a:r>
              <a:rPr lang="en" sz="1100">
                <a:solidFill>
                  <a:srgbClr val="9876AA"/>
                </a:solidFill>
                <a:highlight>
                  <a:srgbClr val="2B2B2B"/>
                </a:highlight>
                <a:latin typeface="Courier New"/>
                <a:ea typeface="Courier New"/>
                <a:cs typeface="Courier New"/>
                <a:sym typeface="Courier New"/>
              </a:rPr>
              <a:t>activityGlideBinding</a:t>
            </a: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actionImage</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Glide-transformations</a:t>
            </a:r>
            <a:endParaRPr/>
          </a:p>
        </p:txBody>
      </p:sp>
      <p:sp>
        <p:nvSpPr>
          <p:cNvPr id="140" name="Google Shape;140;p2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https://github.com/wasabeef/glide-transformations/blob/main/README.md#transformations-1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41" name="Google Shape;141;p26"/>
          <p:cNvPicPr preferRelativeResize="0"/>
          <p:nvPr/>
        </p:nvPicPr>
        <p:blipFill>
          <a:blip r:embed="rId3">
            <a:alphaModFix/>
          </a:blip>
          <a:stretch>
            <a:fillRect/>
          </a:stretch>
        </p:blipFill>
        <p:spPr>
          <a:xfrm>
            <a:off x="311700" y="1905675"/>
            <a:ext cx="5508325" cy="308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Glide-transformations</a:t>
            </a:r>
            <a:endParaRPr/>
          </a:p>
        </p:txBody>
      </p:sp>
      <p:pic>
        <p:nvPicPr>
          <p:cNvPr id="147" name="Google Shape;147;p27"/>
          <p:cNvPicPr preferRelativeResize="0"/>
          <p:nvPr/>
        </p:nvPicPr>
        <p:blipFill rotWithShape="1">
          <a:blip r:embed="rId3">
            <a:alphaModFix/>
          </a:blip>
          <a:srcRect b="15342" l="0" r="0" t="1456"/>
          <a:stretch/>
        </p:blipFill>
        <p:spPr>
          <a:xfrm>
            <a:off x="0" y="1339525"/>
            <a:ext cx="3124200" cy="3803975"/>
          </a:xfrm>
          <a:prstGeom prst="rect">
            <a:avLst/>
          </a:prstGeom>
          <a:noFill/>
          <a:ln>
            <a:noFill/>
          </a:ln>
        </p:spPr>
      </p:pic>
      <p:pic>
        <p:nvPicPr>
          <p:cNvPr id="148" name="Google Shape;148;p27"/>
          <p:cNvPicPr preferRelativeResize="0"/>
          <p:nvPr/>
        </p:nvPicPr>
        <p:blipFill rotWithShape="1">
          <a:blip r:embed="rId4">
            <a:alphaModFix/>
          </a:blip>
          <a:srcRect b="23339" l="41682" r="41546" t="33058"/>
          <a:stretch/>
        </p:blipFill>
        <p:spPr>
          <a:xfrm>
            <a:off x="3389550" y="1339525"/>
            <a:ext cx="2701248" cy="3803974"/>
          </a:xfrm>
          <a:prstGeom prst="rect">
            <a:avLst/>
          </a:prstGeom>
          <a:noFill/>
          <a:ln>
            <a:noFill/>
          </a:ln>
        </p:spPr>
      </p:pic>
      <p:pic>
        <p:nvPicPr>
          <p:cNvPr id="149" name="Google Shape;149;p27"/>
          <p:cNvPicPr preferRelativeResize="0"/>
          <p:nvPr/>
        </p:nvPicPr>
        <p:blipFill rotWithShape="1">
          <a:blip r:embed="rId5">
            <a:alphaModFix/>
          </a:blip>
          <a:srcRect b="24028" l="41520" r="41564" t="31996"/>
          <a:stretch/>
        </p:blipFill>
        <p:spPr>
          <a:xfrm>
            <a:off x="6442750" y="1339525"/>
            <a:ext cx="2701248" cy="3803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Driven Views</a:t>
            </a:r>
            <a:endParaRPr/>
          </a:p>
        </p:txBody>
      </p:sp>
      <p:sp>
        <p:nvSpPr>
          <p:cNvPr id="155" name="Google Shape;155;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Listview - Recyclerview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3">
            <a:alphaModFix/>
          </a:blip>
          <a:srcRect b="0" l="30790" r="28023" t="0"/>
          <a:stretch/>
        </p:blipFill>
        <p:spPr>
          <a:xfrm>
            <a:off x="0" y="0"/>
            <a:ext cx="2491126"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rotWithShape="1">
          <a:blip r:embed="rId3">
            <a:alphaModFix/>
          </a:blip>
          <a:srcRect b="0" l="30790" r="28023" t="0"/>
          <a:stretch/>
        </p:blipFill>
        <p:spPr>
          <a:xfrm>
            <a:off x="0" y="0"/>
            <a:ext cx="2491126" cy="4838700"/>
          </a:xfrm>
          <a:prstGeom prst="rect">
            <a:avLst/>
          </a:prstGeom>
          <a:noFill/>
          <a:ln>
            <a:noFill/>
          </a:ln>
        </p:spPr>
      </p:pic>
      <p:pic>
        <p:nvPicPr>
          <p:cNvPr id="166" name="Google Shape;166;p30"/>
          <p:cNvPicPr preferRelativeResize="0"/>
          <p:nvPr/>
        </p:nvPicPr>
        <p:blipFill rotWithShape="1">
          <a:blip r:embed="rId3">
            <a:alphaModFix/>
          </a:blip>
          <a:srcRect b="18679" l="30790" r="28023" t="39335"/>
          <a:stretch/>
        </p:blipFill>
        <p:spPr>
          <a:xfrm>
            <a:off x="2941825" y="193501"/>
            <a:ext cx="5587674" cy="4556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1"/>
          <p:cNvPicPr preferRelativeResize="0"/>
          <p:nvPr/>
        </p:nvPicPr>
        <p:blipFill rotWithShape="1">
          <a:blip r:embed="rId3">
            <a:alphaModFix/>
          </a:blip>
          <a:srcRect b="0" l="30790" r="28023" t="0"/>
          <a:stretch/>
        </p:blipFill>
        <p:spPr>
          <a:xfrm>
            <a:off x="0" y="0"/>
            <a:ext cx="2491126" cy="4838700"/>
          </a:xfrm>
          <a:prstGeom prst="rect">
            <a:avLst/>
          </a:prstGeom>
          <a:noFill/>
          <a:ln>
            <a:noFill/>
          </a:ln>
        </p:spPr>
      </p:pic>
      <p:pic>
        <p:nvPicPr>
          <p:cNvPr id="172" name="Google Shape;172;p31"/>
          <p:cNvPicPr preferRelativeResize="0"/>
          <p:nvPr/>
        </p:nvPicPr>
        <p:blipFill rotWithShape="1">
          <a:blip r:embed="rId3">
            <a:alphaModFix/>
          </a:blip>
          <a:srcRect b="18679" l="30790" r="28023" t="39335"/>
          <a:stretch/>
        </p:blipFill>
        <p:spPr>
          <a:xfrm>
            <a:off x="2941825" y="193501"/>
            <a:ext cx="5587674" cy="4556951"/>
          </a:xfrm>
          <a:prstGeom prst="rect">
            <a:avLst/>
          </a:prstGeom>
          <a:noFill/>
          <a:ln>
            <a:noFill/>
          </a:ln>
        </p:spPr>
      </p:pic>
      <p:sp>
        <p:nvSpPr>
          <p:cNvPr id="173" name="Google Shape;173;p31"/>
          <p:cNvSpPr/>
          <p:nvPr/>
        </p:nvSpPr>
        <p:spPr>
          <a:xfrm>
            <a:off x="3515000" y="298300"/>
            <a:ext cx="669000" cy="6450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4184000" y="298300"/>
            <a:ext cx="2313900" cy="29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4184000" y="596500"/>
            <a:ext cx="3289500" cy="1064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4184000" y="1660900"/>
            <a:ext cx="3289500" cy="2402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4184000" y="4199675"/>
            <a:ext cx="565200" cy="29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5005550" y="4199675"/>
            <a:ext cx="565200" cy="29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5899625" y="4199675"/>
            <a:ext cx="565200" cy="29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7215400" y="298300"/>
            <a:ext cx="258000" cy="2982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Glide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p:nvPr/>
        </p:nvSpPr>
        <p:spPr>
          <a:xfrm>
            <a:off x="5740075" y="3385225"/>
            <a:ext cx="2700000" cy="6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Activity</a:t>
            </a:r>
            <a:endParaRPr/>
          </a:p>
        </p:txBody>
      </p:sp>
      <p:sp>
        <p:nvSpPr>
          <p:cNvPr id="186" name="Google Shape;186;p32"/>
          <p:cNvSpPr/>
          <p:nvPr/>
        </p:nvSpPr>
        <p:spPr>
          <a:xfrm>
            <a:off x="5740075" y="4142250"/>
            <a:ext cx="2700000" cy="6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Layout</a:t>
            </a:r>
            <a:endParaRPr/>
          </a:p>
        </p:txBody>
      </p:sp>
      <p:sp>
        <p:nvSpPr>
          <p:cNvPr id="187" name="Google Shape;187;p32"/>
          <p:cNvSpPr/>
          <p:nvPr/>
        </p:nvSpPr>
        <p:spPr>
          <a:xfrm>
            <a:off x="362000" y="393450"/>
            <a:ext cx="2700000" cy="6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188" name="Google Shape;188;p32"/>
          <p:cNvSpPr/>
          <p:nvPr/>
        </p:nvSpPr>
        <p:spPr>
          <a:xfrm>
            <a:off x="3973075" y="263700"/>
            <a:ext cx="1767000" cy="89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Serialize</a:t>
            </a:r>
            <a:endParaRPr/>
          </a:p>
        </p:txBody>
      </p:sp>
      <p:sp>
        <p:nvSpPr>
          <p:cNvPr id="189" name="Google Shape;189;p32"/>
          <p:cNvSpPr/>
          <p:nvPr/>
        </p:nvSpPr>
        <p:spPr>
          <a:xfrm>
            <a:off x="6326275"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a:t>
            </a:r>
            <a:endParaRPr/>
          </a:p>
        </p:txBody>
      </p:sp>
      <p:sp>
        <p:nvSpPr>
          <p:cNvPr id="190" name="Google Shape;190;p32"/>
          <p:cNvSpPr/>
          <p:nvPr/>
        </p:nvSpPr>
        <p:spPr>
          <a:xfrm>
            <a:off x="7228450"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a:t>
            </a:r>
            <a:endParaRPr/>
          </a:p>
        </p:txBody>
      </p:sp>
      <p:sp>
        <p:nvSpPr>
          <p:cNvPr id="191" name="Google Shape;191;p32"/>
          <p:cNvSpPr/>
          <p:nvPr/>
        </p:nvSpPr>
        <p:spPr>
          <a:xfrm>
            <a:off x="8130625"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a:t>
            </a:r>
            <a:endParaRPr/>
          </a:p>
        </p:txBody>
      </p:sp>
      <p:cxnSp>
        <p:nvCxnSpPr>
          <p:cNvPr id="192" name="Google Shape;192;p32"/>
          <p:cNvCxnSpPr>
            <a:stCxn id="187" idx="3"/>
            <a:endCxn id="188" idx="1"/>
          </p:cNvCxnSpPr>
          <p:nvPr/>
        </p:nvCxnSpPr>
        <p:spPr>
          <a:xfrm>
            <a:off x="3062000" y="711900"/>
            <a:ext cx="911100" cy="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32"/>
          <p:cNvCxnSpPr>
            <a:stCxn id="188" idx="3"/>
            <a:endCxn id="189" idx="1"/>
          </p:cNvCxnSpPr>
          <p:nvPr/>
        </p:nvCxnSpPr>
        <p:spPr>
          <a:xfrm>
            <a:off x="5740075" y="711900"/>
            <a:ext cx="586200" cy="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32"/>
          <p:cNvCxnSpPr/>
          <p:nvPr/>
        </p:nvCxnSpPr>
        <p:spPr>
          <a:xfrm>
            <a:off x="6326275" y="1340725"/>
            <a:ext cx="2556600" cy="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32"/>
          <p:cNvCxnSpPr>
            <a:endCxn id="185" idx="0"/>
          </p:cNvCxnSpPr>
          <p:nvPr/>
        </p:nvCxnSpPr>
        <p:spPr>
          <a:xfrm rot="5400000">
            <a:off x="6322825" y="2105575"/>
            <a:ext cx="2046900" cy="5124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p:nvPr/>
        </p:nvSpPr>
        <p:spPr>
          <a:xfrm>
            <a:off x="3337625" y="1492275"/>
            <a:ext cx="5102400" cy="252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t>Activity</a:t>
            </a:r>
            <a:endParaRPr/>
          </a:p>
        </p:txBody>
      </p:sp>
      <p:sp>
        <p:nvSpPr>
          <p:cNvPr id="201" name="Google Shape;201;p33"/>
          <p:cNvSpPr/>
          <p:nvPr/>
        </p:nvSpPr>
        <p:spPr>
          <a:xfrm>
            <a:off x="3337675" y="4142250"/>
            <a:ext cx="5102400" cy="6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Layout</a:t>
            </a:r>
            <a:endParaRPr/>
          </a:p>
        </p:txBody>
      </p:sp>
      <p:sp>
        <p:nvSpPr>
          <p:cNvPr id="202" name="Google Shape;202;p33"/>
          <p:cNvSpPr/>
          <p:nvPr/>
        </p:nvSpPr>
        <p:spPr>
          <a:xfrm>
            <a:off x="362000" y="393450"/>
            <a:ext cx="2700000" cy="63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p:txBody>
      </p:sp>
      <p:sp>
        <p:nvSpPr>
          <p:cNvPr id="203" name="Google Shape;203;p33"/>
          <p:cNvSpPr/>
          <p:nvPr/>
        </p:nvSpPr>
        <p:spPr>
          <a:xfrm>
            <a:off x="3973075" y="263700"/>
            <a:ext cx="1767000" cy="89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Serialize</a:t>
            </a:r>
            <a:endParaRPr/>
          </a:p>
        </p:txBody>
      </p:sp>
      <p:sp>
        <p:nvSpPr>
          <p:cNvPr id="204" name="Google Shape;204;p33"/>
          <p:cNvSpPr/>
          <p:nvPr/>
        </p:nvSpPr>
        <p:spPr>
          <a:xfrm>
            <a:off x="6326275"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05" name="Google Shape;205;p33"/>
          <p:cNvSpPr/>
          <p:nvPr/>
        </p:nvSpPr>
        <p:spPr>
          <a:xfrm>
            <a:off x="7228450"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06" name="Google Shape;206;p33"/>
          <p:cNvSpPr/>
          <p:nvPr/>
        </p:nvSpPr>
        <p:spPr>
          <a:xfrm>
            <a:off x="8130625" y="367650"/>
            <a:ext cx="752100" cy="6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cxnSp>
        <p:nvCxnSpPr>
          <p:cNvPr id="207" name="Google Shape;207;p33"/>
          <p:cNvCxnSpPr>
            <a:stCxn id="202" idx="3"/>
            <a:endCxn id="203" idx="1"/>
          </p:cNvCxnSpPr>
          <p:nvPr/>
        </p:nvCxnSpPr>
        <p:spPr>
          <a:xfrm>
            <a:off x="3062000" y="711900"/>
            <a:ext cx="911100" cy="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33"/>
          <p:cNvCxnSpPr>
            <a:stCxn id="203" idx="3"/>
            <a:endCxn id="204" idx="1"/>
          </p:cNvCxnSpPr>
          <p:nvPr/>
        </p:nvCxnSpPr>
        <p:spPr>
          <a:xfrm>
            <a:off x="5740075" y="711900"/>
            <a:ext cx="586200" cy="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33"/>
          <p:cNvCxnSpPr/>
          <p:nvPr/>
        </p:nvCxnSpPr>
        <p:spPr>
          <a:xfrm>
            <a:off x="6326275" y="1340725"/>
            <a:ext cx="2556600" cy="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33"/>
          <p:cNvSpPr/>
          <p:nvPr/>
        </p:nvSpPr>
        <p:spPr>
          <a:xfrm>
            <a:off x="3506575" y="1619975"/>
            <a:ext cx="2700000" cy="240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3"/>
          <p:cNvSpPr/>
          <p:nvPr/>
        </p:nvSpPr>
        <p:spPr>
          <a:xfrm>
            <a:off x="3506575" y="1619975"/>
            <a:ext cx="2700000" cy="48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12" name="Google Shape;212;p33"/>
          <p:cNvSpPr/>
          <p:nvPr/>
        </p:nvSpPr>
        <p:spPr>
          <a:xfrm>
            <a:off x="3506575" y="2095675"/>
            <a:ext cx="2700000" cy="48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13" name="Google Shape;213;p33"/>
          <p:cNvSpPr/>
          <p:nvPr/>
        </p:nvSpPr>
        <p:spPr>
          <a:xfrm>
            <a:off x="3506575" y="2579275"/>
            <a:ext cx="2700000" cy="48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14" name="Google Shape;214;p33"/>
          <p:cNvSpPr/>
          <p:nvPr/>
        </p:nvSpPr>
        <p:spPr>
          <a:xfrm>
            <a:off x="3506575" y="3062875"/>
            <a:ext cx="2700000" cy="48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sp>
        <p:nvSpPr>
          <p:cNvPr id="215" name="Google Shape;215;p33"/>
          <p:cNvSpPr/>
          <p:nvPr/>
        </p:nvSpPr>
        <p:spPr>
          <a:xfrm>
            <a:off x="3506575" y="3538575"/>
            <a:ext cx="2700000" cy="48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twitt</a:t>
            </a:r>
            <a:endParaRPr/>
          </a:p>
        </p:txBody>
      </p:sp>
      <p:cxnSp>
        <p:nvCxnSpPr>
          <p:cNvPr id="216" name="Google Shape;216;p33"/>
          <p:cNvCxnSpPr>
            <a:stCxn id="200" idx="3"/>
          </p:cNvCxnSpPr>
          <p:nvPr/>
        </p:nvCxnSpPr>
        <p:spPr>
          <a:xfrm rot="10800000">
            <a:off x="7666925" y="1354425"/>
            <a:ext cx="773100" cy="1402800"/>
          </a:xfrm>
          <a:prstGeom prst="bentConnector4">
            <a:avLst>
              <a:gd fmla="val -30801" name="adj1"/>
              <a:gd fmla="val 95087"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220" name="Shape 220"/>
        <p:cNvGrpSpPr/>
        <p:nvPr/>
      </p:nvGrpSpPr>
      <p:grpSpPr>
        <a:xfrm>
          <a:off x="0" y="0"/>
          <a:ext cx="0" cy="0"/>
          <a:chOff x="0" y="0"/>
          <a:chExt cx="0" cy="0"/>
        </a:xfrm>
      </p:grpSpPr>
      <p:sp>
        <p:nvSpPr>
          <p:cNvPr id="221" name="Google Shape;22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a:t>
            </a:r>
            <a:endParaRPr>
              <a:solidFill>
                <a:schemeClr val="lt1"/>
              </a:solidFill>
            </a:endParaRPr>
          </a:p>
        </p:txBody>
      </p:sp>
      <p:sp>
        <p:nvSpPr>
          <p:cNvPr id="222" name="Google Shape;222;p3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List&lt;</a:t>
            </a:r>
            <a:r>
              <a:rPr lang="en" sz="1100">
                <a:solidFill>
                  <a:srgbClr val="A9B7C6"/>
                </a:solidFill>
                <a:highlight>
                  <a:srgbClr val="2B2B2B"/>
                </a:highlight>
                <a:latin typeface="Courier New"/>
                <a:ea typeface="Courier New"/>
                <a:cs typeface="Courier New"/>
                <a:sym typeface="Courier New"/>
              </a:rPr>
              <a:t>twitt</a:t>
            </a:r>
            <a:r>
              <a:rPr lang="en" sz="1100">
                <a:solidFill>
                  <a:srgbClr val="A9B7C6"/>
                </a:solidFill>
                <a:highlight>
                  <a:srgbClr val="2B2B2B"/>
                </a:highlight>
                <a:latin typeface="Courier New"/>
                <a:ea typeface="Courier New"/>
                <a:cs typeface="Courier New"/>
                <a:sym typeface="Courier New"/>
              </a:rPr>
              <a:t>&gt; </a:t>
            </a:r>
            <a:r>
              <a:rPr lang="en" sz="1100">
                <a:solidFill>
                  <a:srgbClr val="9876AA"/>
                </a:solidFill>
                <a:highlight>
                  <a:srgbClr val="2B2B2B"/>
                </a:highlight>
                <a:latin typeface="Courier New"/>
                <a:ea typeface="Courier New"/>
                <a:cs typeface="Courier New"/>
                <a:sym typeface="Courier New"/>
              </a:rPr>
              <a:t>twitts;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1100">
                <a:solidFill>
                  <a:srgbClr val="A9B7C6"/>
                </a:solidFill>
                <a:highlight>
                  <a:srgbClr val="2B2B2B"/>
                </a:highlight>
                <a:latin typeface="Courier New"/>
                <a:ea typeface="Courier New"/>
                <a:cs typeface="Courier New"/>
                <a:sym typeface="Courier New"/>
              </a:rPr>
              <a:t>client.newCall(request).enqueue(</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Callback&lt;List&lt;twitt&gt;&gt;()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onResponse</a:t>
            </a:r>
            <a:r>
              <a:rPr lang="en" sz="1100">
                <a:solidFill>
                  <a:srgbClr val="A9B7C6"/>
                </a:solidFill>
                <a:highlight>
                  <a:srgbClr val="2B2B2B"/>
                </a:highlight>
                <a:latin typeface="Courier New"/>
                <a:ea typeface="Courier New"/>
                <a:cs typeface="Courier New"/>
                <a:sym typeface="Courier New"/>
              </a:rPr>
              <a:t>(Call&lt;List&lt;</a:t>
            </a:r>
            <a:r>
              <a:rPr lang="en" sz="1100">
                <a:solidFill>
                  <a:srgbClr val="A9B7C6"/>
                </a:solidFill>
                <a:highlight>
                  <a:srgbClr val="2B2B2B"/>
                </a:highlight>
                <a:latin typeface="Courier New"/>
                <a:ea typeface="Courier New"/>
                <a:cs typeface="Courier New"/>
                <a:sym typeface="Courier New"/>
              </a:rPr>
              <a:t>twitt</a:t>
            </a:r>
            <a:r>
              <a:rPr lang="en" sz="1100">
                <a:solidFill>
                  <a:srgbClr val="A9B7C6"/>
                </a:solidFill>
                <a:highlight>
                  <a:srgbClr val="2B2B2B"/>
                </a:highlight>
                <a:latin typeface="Courier New"/>
                <a:ea typeface="Courier New"/>
                <a:cs typeface="Courier New"/>
                <a:sym typeface="Courier New"/>
              </a:rPr>
              <a:t>&gt;&gt; call</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Response&lt;List&lt;</a:t>
            </a:r>
            <a:r>
              <a:rPr lang="en" sz="1100">
                <a:solidFill>
                  <a:srgbClr val="A9B7C6"/>
                </a:solidFill>
                <a:highlight>
                  <a:srgbClr val="2B2B2B"/>
                </a:highlight>
                <a:latin typeface="Courier New"/>
                <a:ea typeface="Courier New"/>
                <a:cs typeface="Courier New"/>
                <a:sym typeface="Courier New"/>
              </a:rPr>
              <a:t>twitt</a:t>
            </a:r>
            <a:r>
              <a:rPr lang="en" sz="1100">
                <a:solidFill>
                  <a:srgbClr val="A9B7C6"/>
                </a:solidFill>
                <a:highlight>
                  <a:srgbClr val="2B2B2B"/>
                </a:highlight>
                <a:latin typeface="Courier New"/>
                <a:ea typeface="Courier New"/>
                <a:cs typeface="Courier New"/>
                <a:sym typeface="Courier New"/>
              </a:rPr>
              <a:t>&gt;&gt; response)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if </a:t>
            </a:r>
            <a:r>
              <a:rPr lang="en" sz="1100">
                <a:solidFill>
                  <a:srgbClr val="A9B7C6"/>
                </a:solidFill>
                <a:highlight>
                  <a:srgbClr val="2B2B2B"/>
                </a:highlight>
                <a:latin typeface="Courier New"/>
                <a:ea typeface="Courier New"/>
                <a:cs typeface="Courier New"/>
                <a:sym typeface="Courier New"/>
              </a:rPr>
              <a:t>(response.isSuccessful())</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twitts </a:t>
            </a:r>
            <a:r>
              <a:rPr lang="en" sz="1100">
                <a:solidFill>
                  <a:srgbClr val="A9B7C6"/>
                </a:solidFill>
                <a:highlight>
                  <a:srgbClr val="2B2B2B"/>
                </a:highlight>
                <a:latin typeface="Courier New"/>
                <a:ea typeface="Courier New"/>
                <a:cs typeface="Courier New"/>
                <a:sym typeface="Courier New"/>
              </a:rPr>
              <a:t>= response.body()</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br>
              <a:rPr lang="en" sz="1100">
                <a:solidFill>
                  <a:srgbClr val="A9B7C6"/>
                </a:solidFill>
                <a:highlight>
                  <a:srgbClr val="2B2B2B"/>
                </a:highlight>
                <a:latin typeface="Courier New"/>
                <a:ea typeface="Courier New"/>
                <a:cs typeface="Courier New"/>
                <a:sym typeface="Courier New"/>
              </a:rPr>
            </a:b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onFailure</a:t>
            </a:r>
            <a:r>
              <a:rPr lang="en" sz="1100">
                <a:solidFill>
                  <a:srgbClr val="A9B7C6"/>
                </a:solidFill>
                <a:highlight>
                  <a:srgbClr val="2B2B2B"/>
                </a:highlight>
                <a:latin typeface="Courier New"/>
                <a:ea typeface="Courier New"/>
                <a:cs typeface="Courier New"/>
                <a:sym typeface="Courier New"/>
              </a:rPr>
              <a:t>(Call&lt;List&lt;</a:t>
            </a:r>
            <a:r>
              <a:rPr lang="en" sz="1100">
                <a:solidFill>
                  <a:srgbClr val="A9B7C6"/>
                </a:solidFill>
                <a:highlight>
                  <a:srgbClr val="2B2B2B"/>
                </a:highlight>
                <a:latin typeface="Courier New"/>
                <a:ea typeface="Courier New"/>
                <a:cs typeface="Courier New"/>
                <a:sym typeface="Courier New"/>
              </a:rPr>
              <a:t>twitt</a:t>
            </a:r>
            <a:r>
              <a:rPr lang="en" sz="1100">
                <a:solidFill>
                  <a:srgbClr val="A9B7C6"/>
                </a:solidFill>
                <a:highlight>
                  <a:srgbClr val="2B2B2B"/>
                </a:highlight>
                <a:latin typeface="Courier New"/>
                <a:ea typeface="Courier New"/>
                <a:cs typeface="Courier New"/>
                <a:sym typeface="Courier New"/>
              </a:rPr>
              <a:t>&gt;&gt; call</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Throwable t) {</a:t>
            </a:r>
            <a:br>
              <a:rPr lang="en" sz="1100">
                <a:solidFill>
                  <a:srgbClr val="A9B7C6"/>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100">
                <a:solidFill>
                  <a:schemeClr val="dk1"/>
                </a:solidFill>
                <a:highlight>
                  <a:srgbClr val="FFFFFF"/>
                </a:highlight>
                <a:latin typeface="Courier New"/>
                <a:ea typeface="Courier New"/>
                <a:cs typeface="Courier New"/>
                <a:sym typeface="Courier New"/>
              </a:rPr>
              <a:t>OkHttpClient client </a:t>
            </a: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new </a:t>
            </a:r>
            <a:r>
              <a:rPr lang="en" sz="1100">
                <a:solidFill>
                  <a:srgbClr val="080808"/>
                </a:solidFill>
                <a:highlight>
                  <a:srgbClr val="FFFFFF"/>
                </a:highlight>
                <a:latin typeface="Courier New"/>
                <a:ea typeface="Courier New"/>
                <a:cs typeface="Courier New"/>
                <a:sym typeface="Courier New"/>
              </a:rPr>
              <a:t>OkHttpClient().newBuilder()</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.build();</a:t>
            </a:r>
            <a:br>
              <a:rPr lang="en" sz="1100">
                <a:solidFill>
                  <a:srgbClr val="080808"/>
                </a:solidFill>
                <a:highlight>
                  <a:srgbClr val="FFFFFF"/>
                </a:highlight>
                <a:latin typeface="Courier New"/>
                <a:ea typeface="Courier New"/>
                <a:cs typeface="Courier New"/>
                <a:sym typeface="Courier New"/>
              </a:rPr>
            </a:br>
            <a:r>
              <a:rPr lang="en" sz="1100">
                <a:solidFill>
                  <a:schemeClr val="dk1"/>
                </a:solidFill>
                <a:highlight>
                  <a:srgbClr val="FFFFFF"/>
                </a:highlight>
                <a:latin typeface="Courier New"/>
                <a:ea typeface="Courier New"/>
                <a:cs typeface="Courier New"/>
                <a:sym typeface="Courier New"/>
              </a:rPr>
              <a:t>MediaType mediaType </a:t>
            </a: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MediaType</a:t>
            </a:r>
            <a:r>
              <a:rPr lang="en" sz="1100">
                <a:solidFill>
                  <a:srgbClr val="080808"/>
                </a:solidFill>
                <a:highlight>
                  <a:srgbClr val="FFFFFF"/>
                </a:highlight>
                <a:latin typeface="Courier New"/>
                <a:ea typeface="Courier New"/>
                <a:cs typeface="Courier New"/>
                <a:sym typeface="Courier New"/>
              </a:rPr>
              <a:t>.</a:t>
            </a:r>
            <a:r>
              <a:rPr i="1" lang="en" sz="1100">
                <a:solidFill>
                  <a:srgbClr val="080808"/>
                </a:solidFill>
                <a:highlight>
                  <a:srgbClr val="FFFFFF"/>
                </a:highlight>
                <a:latin typeface="Courier New"/>
                <a:ea typeface="Courier New"/>
                <a:cs typeface="Courier New"/>
                <a:sym typeface="Courier New"/>
              </a:rPr>
              <a:t>parse</a:t>
            </a:r>
            <a:r>
              <a:rPr lang="en" sz="1100">
                <a:solidFill>
                  <a:srgbClr val="080808"/>
                </a:solidFill>
                <a:highlight>
                  <a:srgbClr val="FFFFFF"/>
                </a:highlight>
                <a:latin typeface="Courier New"/>
                <a:ea typeface="Courier New"/>
                <a:cs typeface="Courier New"/>
                <a:sym typeface="Courier New"/>
              </a:rPr>
              <a:t>(</a:t>
            </a:r>
            <a:r>
              <a:rPr lang="en" sz="1100">
                <a:solidFill>
                  <a:srgbClr val="067D17"/>
                </a:solidFill>
                <a:highlight>
                  <a:srgbClr val="FFFFFF"/>
                </a:highlight>
                <a:latin typeface="Courier New"/>
                <a:ea typeface="Courier New"/>
                <a:cs typeface="Courier New"/>
                <a:sym typeface="Courier New"/>
              </a:rPr>
              <a:t>"application/json"</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chemeClr val="dk1"/>
                </a:solidFill>
                <a:highlight>
                  <a:srgbClr val="FFFFFF"/>
                </a:highlight>
                <a:latin typeface="Courier New"/>
                <a:ea typeface="Courier New"/>
                <a:cs typeface="Courier New"/>
                <a:sym typeface="Courier New"/>
              </a:rPr>
              <a:t>Request request </a:t>
            </a: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new </a:t>
            </a:r>
            <a:r>
              <a:rPr lang="en" sz="1100">
                <a:solidFill>
                  <a:schemeClr val="dk1"/>
                </a:solidFill>
                <a:highlight>
                  <a:srgbClr val="FFFFFF"/>
                </a:highlight>
                <a:latin typeface="Courier New"/>
                <a:ea typeface="Courier New"/>
                <a:cs typeface="Courier New"/>
                <a:sym typeface="Courier New"/>
              </a:rPr>
              <a:t>Request</a:t>
            </a:r>
            <a:r>
              <a:rPr lang="en" sz="1100">
                <a:solidFill>
                  <a:srgbClr val="080808"/>
                </a:solidFill>
                <a:highlight>
                  <a:srgbClr val="FFFFFF"/>
                </a:highlight>
                <a:latin typeface="Courier New"/>
                <a:ea typeface="Courier New"/>
                <a:cs typeface="Courier New"/>
                <a:sym typeface="Courier New"/>
              </a:rPr>
              <a:t>.Builder()</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.url(</a:t>
            </a:r>
            <a:r>
              <a:rPr lang="en" sz="1100">
                <a:solidFill>
                  <a:srgbClr val="067D17"/>
                </a:solidFill>
                <a:highlight>
                  <a:srgbClr val="FFFFFF"/>
                </a:highlight>
                <a:latin typeface="Courier New"/>
                <a:ea typeface="Courier New"/>
                <a:cs typeface="Courier New"/>
                <a:sym typeface="Courier New"/>
              </a:rPr>
              <a:t>"</a:t>
            </a:r>
            <a:r>
              <a:rPr lang="en" sz="1100" u="sng">
                <a:solidFill>
                  <a:schemeClr val="hlink"/>
                </a:solidFill>
                <a:highlight>
                  <a:srgbClr val="FFFFFF"/>
                </a:highlight>
                <a:latin typeface="Courier New"/>
                <a:ea typeface="Courier New"/>
                <a:cs typeface="Courier New"/>
                <a:sym typeface="Courier New"/>
                <a:hlinkClick r:id="rId3"/>
              </a:rPr>
              <a:t>https://api.coingecko.com/api/v3/coins/markets?vs_currency=usd&amp;ids=bitcoin,ethereum</a:t>
            </a:r>
            <a:r>
              <a:rPr lang="en" sz="1100">
                <a:solidFill>
                  <a:srgbClr val="067D17"/>
                </a:solidFill>
                <a:highlight>
                  <a:srgbClr val="FFFFFF"/>
                </a:highlight>
                <a:latin typeface="Courier New"/>
                <a:ea typeface="Courier New"/>
                <a:cs typeface="Courier New"/>
                <a:sym typeface="Courier New"/>
              </a:rPr>
              <a:t>"</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.method(</a:t>
            </a:r>
            <a:r>
              <a:rPr lang="en" sz="1100">
                <a:solidFill>
                  <a:srgbClr val="067D17"/>
                </a:solidFill>
                <a:highlight>
                  <a:srgbClr val="FFFFFF"/>
                </a:highlight>
                <a:latin typeface="Courier New"/>
                <a:ea typeface="Courier New"/>
                <a:cs typeface="Courier New"/>
                <a:sym typeface="Courier New"/>
              </a:rPr>
              <a:t>"GET"</a:t>
            </a: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null</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.addHeader(</a:t>
            </a:r>
            <a:r>
              <a:rPr lang="en" sz="1100">
                <a:solidFill>
                  <a:srgbClr val="067D17"/>
                </a:solidFill>
                <a:highlight>
                  <a:srgbClr val="FFFFFF"/>
                </a:highlight>
                <a:latin typeface="Courier New"/>
                <a:ea typeface="Courier New"/>
                <a:cs typeface="Courier New"/>
                <a:sym typeface="Courier New"/>
              </a:rPr>
              <a:t>"accept"</a:t>
            </a:r>
            <a:r>
              <a:rPr lang="en" sz="1100">
                <a:solidFill>
                  <a:srgbClr val="080808"/>
                </a:solidFill>
                <a:highlight>
                  <a:srgbClr val="FFFFFF"/>
                </a:highlight>
                <a:latin typeface="Courier New"/>
                <a:ea typeface="Courier New"/>
                <a:cs typeface="Courier New"/>
                <a:sym typeface="Courier New"/>
              </a:rPr>
              <a:t>, </a:t>
            </a:r>
            <a:r>
              <a:rPr lang="en" sz="1100">
                <a:solidFill>
                  <a:srgbClr val="067D17"/>
                </a:solidFill>
                <a:highlight>
                  <a:srgbClr val="FFFFFF"/>
                </a:highlight>
                <a:latin typeface="Courier New"/>
                <a:ea typeface="Courier New"/>
                <a:cs typeface="Courier New"/>
                <a:sym typeface="Courier New"/>
              </a:rPr>
              <a:t>"application/json"</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.build();</a:t>
            </a:r>
            <a:br>
              <a:rPr lang="en" sz="1100">
                <a:solidFill>
                  <a:srgbClr val="080808"/>
                </a:solidFill>
                <a:highlight>
                  <a:srgbClr val="FFFFFF"/>
                </a:highlight>
                <a:latin typeface="Courier New"/>
                <a:ea typeface="Courier New"/>
                <a:cs typeface="Courier New"/>
                <a:sym typeface="Courier New"/>
              </a:rPr>
            </a:br>
            <a:br>
              <a:rPr lang="en" sz="1100">
                <a:solidFill>
                  <a:srgbClr val="080808"/>
                </a:solidFill>
                <a:highlight>
                  <a:srgbClr val="FFFFFF"/>
                </a:highlight>
                <a:latin typeface="Courier New"/>
                <a:ea typeface="Courier New"/>
                <a:cs typeface="Courier New"/>
                <a:sym typeface="Courier New"/>
              </a:rPr>
            </a:br>
            <a:r>
              <a:rPr lang="en" sz="1100">
                <a:solidFill>
                  <a:schemeClr val="dk1"/>
                </a:solidFill>
                <a:highlight>
                  <a:srgbClr val="FFFFFF"/>
                </a:highlight>
                <a:latin typeface="Courier New"/>
                <a:ea typeface="Courier New"/>
                <a:cs typeface="Courier New"/>
                <a:sym typeface="Courier New"/>
              </a:rPr>
              <a:t>client</a:t>
            </a:r>
            <a:r>
              <a:rPr lang="en" sz="1100">
                <a:solidFill>
                  <a:srgbClr val="080808"/>
                </a:solidFill>
                <a:highlight>
                  <a:srgbClr val="FFFFFF"/>
                </a:highlight>
                <a:latin typeface="Courier New"/>
                <a:ea typeface="Courier New"/>
                <a:cs typeface="Courier New"/>
                <a:sym typeface="Courier New"/>
              </a:rPr>
              <a:t>.newCall(</a:t>
            </a:r>
            <a:r>
              <a:rPr lang="en" sz="1100">
                <a:solidFill>
                  <a:schemeClr val="dk1"/>
                </a:solidFill>
                <a:highlight>
                  <a:srgbClr val="FFFFFF"/>
                </a:highlight>
                <a:latin typeface="Courier New"/>
                <a:ea typeface="Courier New"/>
                <a:cs typeface="Courier New"/>
                <a:sym typeface="Courier New"/>
              </a:rPr>
              <a:t>request</a:t>
            </a:r>
            <a:r>
              <a:rPr lang="en" sz="1100">
                <a:solidFill>
                  <a:srgbClr val="080808"/>
                </a:solidFill>
                <a:highlight>
                  <a:srgbClr val="FFFFFF"/>
                </a:highlight>
                <a:latin typeface="Courier New"/>
                <a:ea typeface="Courier New"/>
                <a:cs typeface="Courier New"/>
                <a:sym typeface="Courier New"/>
              </a:rPr>
              <a:t>).enqueue(</a:t>
            </a:r>
            <a:r>
              <a:rPr lang="en" sz="1100">
                <a:solidFill>
                  <a:srgbClr val="0033B3"/>
                </a:solidFill>
                <a:highlight>
                  <a:srgbClr val="FFFFFF"/>
                </a:highlight>
                <a:latin typeface="Courier New"/>
                <a:ea typeface="Courier New"/>
                <a:cs typeface="Courier New"/>
                <a:sym typeface="Courier New"/>
              </a:rPr>
              <a:t>new </a:t>
            </a:r>
            <a:r>
              <a:rPr lang="en" sz="1100">
                <a:solidFill>
                  <a:schemeClr val="dk1"/>
                </a:solidFill>
                <a:highlight>
                  <a:srgbClr val="FFFFFF"/>
                </a:highlight>
                <a:latin typeface="Courier New"/>
                <a:ea typeface="Courier New"/>
                <a:cs typeface="Courier New"/>
                <a:sym typeface="Courier New"/>
              </a:rPr>
              <a:t>Callback</a:t>
            </a:r>
            <a:r>
              <a:rPr lang="en" sz="1100">
                <a:solidFill>
                  <a:srgbClr val="080808"/>
                </a:solidFill>
                <a:highlight>
                  <a:srgbClr val="FFFFFF"/>
                </a:highlight>
                <a:latin typeface="Courier New"/>
                <a:ea typeface="Courier New"/>
                <a:cs typeface="Courier New"/>
                <a:sym typeface="Courier New"/>
              </a:rPr>
              <a:t>() {</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rgbClr val="9E880D"/>
                </a:solidFill>
                <a:highlight>
                  <a:srgbClr val="FFFFFF"/>
                </a:highlight>
                <a:latin typeface="Courier New"/>
                <a:ea typeface="Courier New"/>
                <a:cs typeface="Courier New"/>
                <a:sym typeface="Courier New"/>
              </a:rPr>
              <a:t>@Override</a:t>
            </a:r>
            <a:br>
              <a:rPr lang="en" sz="1100">
                <a:solidFill>
                  <a:srgbClr val="9E880D"/>
                </a:solidFill>
                <a:highlight>
                  <a:srgbClr val="FFFFFF"/>
                </a:highlight>
                <a:latin typeface="Courier New"/>
                <a:ea typeface="Courier New"/>
                <a:cs typeface="Courier New"/>
                <a:sym typeface="Courier New"/>
              </a:rPr>
            </a:br>
            <a:r>
              <a:rPr lang="en" sz="1100">
                <a:solidFill>
                  <a:srgbClr val="9E880D"/>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public void </a:t>
            </a:r>
            <a:r>
              <a:rPr lang="en" sz="1100">
                <a:solidFill>
                  <a:srgbClr val="00627A"/>
                </a:solidFill>
                <a:highlight>
                  <a:srgbClr val="FFFFFF"/>
                </a:highlight>
                <a:latin typeface="Courier New"/>
                <a:ea typeface="Courier New"/>
                <a:cs typeface="Courier New"/>
                <a:sym typeface="Courier New"/>
              </a:rPr>
              <a:t>onFailure</a:t>
            </a:r>
            <a:r>
              <a:rPr lang="en" sz="1100">
                <a:solidFill>
                  <a:srgbClr val="080808"/>
                </a:solidFill>
                <a:highlight>
                  <a:srgbClr val="FFFFFF"/>
                </a:highlight>
                <a:latin typeface="Courier New"/>
                <a:ea typeface="Courier New"/>
                <a:cs typeface="Courier New"/>
                <a:sym typeface="Courier New"/>
              </a:rPr>
              <a:t>(</a:t>
            </a:r>
            <a:r>
              <a:rPr lang="en" sz="1100">
                <a:solidFill>
                  <a:srgbClr val="9E880D"/>
                </a:solidFill>
                <a:highlight>
                  <a:srgbClr val="FFFFFF"/>
                </a:highlight>
                <a:latin typeface="Courier New"/>
                <a:ea typeface="Courier New"/>
                <a:cs typeface="Courier New"/>
                <a:sym typeface="Courier New"/>
              </a:rPr>
              <a:t>@NonNull </a:t>
            </a:r>
            <a:r>
              <a:rPr lang="en" sz="1100">
                <a:solidFill>
                  <a:schemeClr val="dk1"/>
                </a:solidFill>
                <a:highlight>
                  <a:srgbClr val="FFFFFF"/>
                </a:highlight>
                <a:latin typeface="Courier New"/>
                <a:ea typeface="Courier New"/>
                <a:cs typeface="Courier New"/>
                <a:sym typeface="Courier New"/>
              </a:rPr>
              <a:t>Call </a:t>
            </a:r>
            <a:r>
              <a:rPr lang="en" sz="1100">
                <a:solidFill>
                  <a:srgbClr val="080808"/>
                </a:solidFill>
                <a:highlight>
                  <a:srgbClr val="FFFFFF"/>
                </a:highlight>
                <a:latin typeface="Courier New"/>
                <a:ea typeface="Courier New"/>
                <a:cs typeface="Courier New"/>
                <a:sym typeface="Courier New"/>
              </a:rPr>
              <a:t>call, </a:t>
            </a:r>
            <a:r>
              <a:rPr lang="en" sz="1100">
                <a:solidFill>
                  <a:srgbClr val="9E880D"/>
                </a:solidFill>
                <a:highlight>
                  <a:srgbClr val="FFFFFF"/>
                </a:highlight>
                <a:latin typeface="Courier New"/>
                <a:ea typeface="Courier New"/>
                <a:cs typeface="Courier New"/>
                <a:sym typeface="Courier New"/>
              </a:rPr>
              <a:t>@NonNull </a:t>
            </a:r>
            <a:r>
              <a:rPr lang="en" sz="1100">
                <a:solidFill>
                  <a:schemeClr val="dk1"/>
                </a:solidFill>
                <a:highlight>
                  <a:srgbClr val="FFFFFF"/>
                </a:highlight>
                <a:latin typeface="Courier New"/>
                <a:ea typeface="Courier New"/>
                <a:cs typeface="Courier New"/>
                <a:sym typeface="Courier New"/>
              </a:rPr>
              <a:t>IOException </a:t>
            </a:r>
            <a:r>
              <a:rPr lang="en" sz="1100">
                <a:solidFill>
                  <a:srgbClr val="080808"/>
                </a:solidFill>
                <a:highlight>
                  <a:srgbClr val="FFFFFF"/>
                </a:highlight>
                <a:latin typeface="Courier New"/>
                <a:ea typeface="Courier New"/>
                <a:cs typeface="Courier New"/>
                <a:sym typeface="Courier New"/>
              </a:rPr>
              <a:t>e) {</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Log</a:t>
            </a:r>
            <a:r>
              <a:rPr lang="en" sz="1100">
                <a:solidFill>
                  <a:srgbClr val="080808"/>
                </a:solidFill>
                <a:highlight>
                  <a:srgbClr val="FFFFFF"/>
                </a:highlight>
                <a:latin typeface="Courier New"/>
                <a:ea typeface="Courier New"/>
                <a:cs typeface="Courier New"/>
                <a:sym typeface="Courier New"/>
              </a:rPr>
              <a:t>.</a:t>
            </a:r>
            <a:r>
              <a:rPr i="1" lang="en" sz="1100">
                <a:solidFill>
                  <a:srgbClr val="080808"/>
                </a:solidFill>
                <a:highlight>
                  <a:srgbClr val="FFFFFF"/>
                </a:highlight>
                <a:latin typeface="Courier New"/>
                <a:ea typeface="Courier New"/>
                <a:cs typeface="Courier New"/>
                <a:sym typeface="Courier New"/>
              </a:rPr>
              <a:t>d</a:t>
            </a:r>
            <a:r>
              <a:rPr lang="en" sz="1100">
                <a:solidFill>
                  <a:srgbClr val="080808"/>
                </a:solidFill>
                <a:highlight>
                  <a:srgbClr val="FFFFFF"/>
                </a:highlight>
                <a:latin typeface="Courier New"/>
                <a:ea typeface="Courier New"/>
                <a:cs typeface="Courier New"/>
                <a:sym typeface="Courier New"/>
              </a:rPr>
              <a:t>(</a:t>
            </a:r>
            <a:r>
              <a:rPr lang="en" sz="1100">
                <a:solidFill>
                  <a:srgbClr val="067D17"/>
                </a:solidFill>
                <a:highlight>
                  <a:srgbClr val="FFFFFF"/>
                </a:highlight>
                <a:latin typeface="Courier New"/>
                <a:ea typeface="Courier New"/>
                <a:cs typeface="Courier New"/>
                <a:sym typeface="Courier New"/>
              </a:rPr>
              <a:t>"Hatalı işlem"</a:t>
            </a:r>
            <a:r>
              <a:rPr lang="en" sz="1100">
                <a:solidFill>
                  <a:srgbClr val="080808"/>
                </a:solidFill>
                <a:highlight>
                  <a:srgbClr val="FFFFFF"/>
                </a:highlight>
                <a:latin typeface="Courier New"/>
                <a:ea typeface="Courier New"/>
                <a:cs typeface="Courier New"/>
                <a:sym typeface="Courier New"/>
              </a:rPr>
              <a:t>, </a:t>
            </a:r>
            <a:r>
              <a:rPr lang="en" sz="1100">
                <a:solidFill>
                  <a:srgbClr val="067D17"/>
                </a:solidFill>
                <a:highlight>
                  <a:srgbClr val="FFFFFF"/>
                </a:highlight>
                <a:latin typeface="Courier New"/>
                <a:ea typeface="Courier New"/>
                <a:cs typeface="Courier New"/>
                <a:sym typeface="Courier New"/>
              </a:rPr>
              <a:t>"onFailure:"</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br>
              <a:rPr lang="en" sz="1100">
                <a:solidFill>
                  <a:srgbClr val="080808"/>
                </a:solidFill>
                <a:highlight>
                  <a:srgbClr val="FFFFFF"/>
                </a:highlight>
                <a:latin typeface="Courier New"/>
                <a:ea typeface="Courier New"/>
                <a:cs typeface="Courier New"/>
                <a:sym typeface="Courier New"/>
              </a:rPr>
            </a:b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rgbClr val="9E880D"/>
                </a:solidFill>
                <a:highlight>
                  <a:srgbClr val="FFFFFF"/>
                </a:highlight>
                <a:latin typeface="Courier New"/>
                <a:ea typeface="Courier New"/>
                <a:cs typeface="Courier New"/>
                <a:sym typeface="Courier New"/>
              </a:rPr>
              <a:t>@Override</a:t>
            </a:r>
            <a:br>
              <a:rPr lang="en" sz="1100">
                <a:solidFill>
                  <a:srgbClr val="9E880D"/>
                </a:solidFill>
                <a:highlight>
                  <a:srgbClr val="FFFFFF"/>
                </a:highlight>
                <a:latin typeface="Courier New"/>
                <a:ea typeface="Courier New"/>
                <a:cs typeface="Courier New"/>
                <a:sym typeface="Courier New"/>
              </a:rPr>
            </a:br>
            <a:r>
              <a:rPr lang="en" sz="1100">
                <a:solidFill>
                  <a:srgbClr val="9E880D"/>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public void </a:t>
            </a:r>
            <a:r>
              <a:rPr lang="en" sz="1100">
                <a:solidFill>
                  <a:srgbClr val="00627A"/>
                </a:solidFill>
                <a:highlight>
                  <a:srgbClr val="FFFFFF"/>
                </a:highlight>
                <a:latin typeface="Courier New"/>
                <a:ea typeface="Courier New"/>
                <a:cs typeface="Courier New"/>
                <a:sym typeface="Courier New"/>
              </a:rPr>
              <a:t>onResponse</a:t>
            </a:r>
            <a:r>
              <a:rPr lang="en" sz="1100">
                <a:solidFill>
                  <a:srgbClr val="080808"/>
                </a:solidFill>
                <a:highlight>
                  <a:srgbClr val="FFFFFF"/>
                </a:highlight>
                <a:latin typeface="Courier New"/>
                <a:ea typeface="Courier New"/>
                <a:cs typeface="Courier New"/>
                <a:sym typeface="Courier New"/>
              </a:rPr>
              <a:t>(</a:t>
            </a:r>
            <a:r>
              <a:rPr lang="en" sz="1100">
                <a:solidFill>
                  <a:srgbClr val="9E880D"/>
                </a:solidFill>
                <a:highlight>
                  <a:srgbClr val="FFFFFF"/>
                </a:highlight>
                <a:latin typeface="Courier New"/>
                <a:ea typeface="Courier New"/>
                <a:cs typeface="Courier New"/>
                <a:sym typeface="Courier New"/>
              </a:rPr>
              <a:t>@NonNull </a:t>
            </a:r>
            <a:r>
              <a:rPr lang="en" sz="1100">
                <a:solidFill>
                  <a:schemeClr val="dk1"/>
                </a:solidFill>
                <a:highlight>
                  <a:srgbClr val="FFFFFF"/>
                </a:highlight>
                <a:latin typeface="Courier New"/>
                <a:ea typeface="Courier New"/>
                <a:cs typeface="Courier New"/>
                <a:sym typeface="Courier New"/>
              </a:rPr>
              <a:t>Call </a:t>
            </a:r>
            <a:r>
              <a:rPr lang="en" sz="1100">
                <a:solidFill>
                  <a:srgbClr val="080808"/>
                </a:solidFill>
                <a:highlight>
                  <a:srgbClr val="FFFFFF"/>
                </a:highlight>
                <a:latin typeface="Courier New"/>
                <a:ea typeface="Courier New"/>
                <a:cs typeface="Courier New"/>
                <a:sym typeface="Courier New"/>
              </a:rPr>
              <a:t>call, </a:t>
            </a:r>
            <a:r>
              <a:rPr lang="en" sz="1100">
                <a:solidFill>
                  <a:srgbClr val="9E880D"/>
                </a:solidFill>
                <a:highlight>
                  <a:srgbClr val="FFFFFF"/>
                </a:highlight>
                <a:latin typeface="Courier New"/>
                <a:ea typeface="Courier New"/>
                <a:cs typeface="Courier New"/>
                <a:sym typeface="Courier New"/>
              </a:rPr>
              <a:t>@NonNull </a:t>
            </a:r>
            <a:r>
              <a:rPr lang="en" sz="1100">
                <a:solidFill>
                  <a:schemeClr val="dk1"/>
                </a:solidFill>
                <a:highlight>
                  <a:srgbClr val="FFFFFF"/>
                </a:highlight>
                <a:latin typeface="Courier New"/>
                <a:ea typeface="Courier New"/>
                <a:cs typeface="Courier New"/>
                <a:sym typeface="Courier New"/>
              </a:rPr>
              <a:t>Response </a:t>
            </a:r>
            <a:r>
              <a:rPr lang="en" sz="1100">
                <a:solidFill>
                  <a:srgbClr val="080808"/>
                </a:solidFill>
                <a:highlight>
                  <a:srgbClr val="FFFFFF"/>
                </a:highlight>
                <a:latin typeface="Courier New"/>
                <a:ea typeface="Courier New"/>
                <a:cs typeface="Courier New"/>
                <a:sym typeface="Courier New"/>
              </a:rPr>
              <a:t>response) </a:t>
            </a:r>
            <a:r>
              <a:rPr lang="en" sz="1100">
                <a:solidFill>
                  <a:srgbClr val="0033B3"/>
                </a:solidFill>
                <a:highlight>
                  <a:srgbClr val="FFFFFF"/>
                </a:highlight>
                <a:latin typeface="Courier New"/>
                <a:ea typeface="Courier New"/>
                <a:cs typeface="Courier New"/>
                <a:sym typeface="Courier New"/>
              </a:rPr>
              <a:t>throws </a:t>
            </a:r>
            <a:r>
              <a:rPr lang="en" sz="1100">
                <a:solidFill>
                  <a:schemeClr val="dk1"/>
                </a:solidFill>
                <a:highlight>
                  <a:srgbClr val="FFFFFF"/>
                </a:highlight>
                <a:latin typeface="Courier New"/>
                <a:ea typeface="Courier New"/>
                <a:cs typeface="Courier New"/>
                <a:sym typeface="Courier New"/>
              </a:rPr>
              <a:t>IOException </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if</a:t>
            </a:r>
            <a:r>
              <a:rPr lang="en" sz="1100">
                <a:solidFill>
                  <a:srgbClr val="080808"/>
                </a:solidFill>
                <a:highlight>
                  <a:srgbClr val="FFFFFF"/>
                </a:highlight>
                <a:latin typeface="Courier New"/>
                <a:ea typeface="Courier New"/>
                <a:cs typeface="Courier New"/>
                <a:sym typeface="Courier New"/>
              </a:rPr>
              <a:t>(response.isSuccessful())</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final </a:t>
            </a:r>
            <a:r>
              <a:rPr lang="en" sz="1100">
                <a:solidFill>
                  <a:schemeClr val="dk1"/>
                </a:solidFill>
                <a:highlight>
                  <a:srgbClr val="FFFFFF"/>
                </a:highlight>
                <a:latin typeface="Courier New"/>
                <a:ea typeface="Courier New"/>
                <a:cs typeface="Courier New"/>
                <a:sym typeface="Courier New"/>
              </a:rPr>
              <a:t>String json </a:t>
            </a:r>
            <a:r>
              <a:rPr lang="en" sz="1100">
                <a:solidFill>
                  <a:srgbClr val="080808"/>
                </a:solidFill>
                <a:highlight>
                  <a:srgbClr val="FFFFFF"/>
                </a:highlight>
                <a:latin typeface="Courier New"/>
                <a:ea typeface="Courier New"/>
                <a:cs typeface="Courier New"/>
                <a:sym typeface="Courier New"/>
              </a:rPr>
              <a:t>= response.body().string();</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a:t>
            </a: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CoinList </a:t>
            </a:r>
            <a:r>
              <a:rPr lang="en" sz="1100">
                <a:solidFill>
                  <a:srgbClr val="080808"/>
                </a:solidFill>
                <a:highlight>
                  <a:srgbClr val="FFFFFF"/>
                </a:highlight>
                <a:latin typeface="Courier New"/>
                <a:ea typeface="Courier New"/>
                <a:cs typeface="Courier New"/>
                <a:sym typeface="Courier New"/>
              </a:rPr>
              <a:t>= </a:t>
            </a:r>
            <a:r>
              <a:rPr lang="en" sz="1100">
                <a:solidFill>
                  <a:srgbClr val="0033B3"/>
                </a:solidFill>
                <a:highlight>
                  <a:srgbClr val="FFFFFF"/>
                </a:highlight>
                <a:latin typeface="Courier New"/>
                <a:ea typeface="Courier New"/>
                <a:cs typeface="Courier New"/>
                <a:sym typeface="Courier New"/>
              </a:rPr>
              <a:t>new </a:t>
            </a:r>
            <a:r>
              <a:rPr lang="en" sz="1100">
                <a:solidFill>
                  <a:srgbClr val="080808"/>
                </a:solidFill>
                <a:highlight>
                  <a:srgbClr val="FFFFFF"/>
                </a:highlight>
                <a:latin typeface="Courier New"/>
                <a:ea typeface="Courier New"/>
                <a:cs typeface="Courier New"/>
                <a:sym typeface="Courier New"/>
              </a:rPr>
              <a:t>Gson().fromJson(</a:t>
            </a:r>
            <a:r>
              <a:rPr lang="en" sz="1100">
                <a:solidFill>
                  <a:schemeClr val="dk1"/>
                </a:solidFill>
                <a:highlight>
                  <a:srgbClr val="FFFFFF"/>
                </a:highlight>
                <a:latin typeface="Courier New"/>
                <a:ea typeface="Courier New"/>
                <a:cs typeface="Courier New"/>
                <a:sym typeface="Courier New"/>
              </a:rPr>
              <a:t>json</a:t>
            </a: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a:t>
            </a:r>
            <a:r>
              <a:rPr lang="en" sz="1100">
                <a:solidFill>
                  <a:srgbClr val="080808"/>
                </a:solidFill>
                <a:highlight>
                  <a:srgbClr val="FFFFFF"/>
                </a:highlight>
                <a:latin typeface="Courier New"/>
                <a:ea typeface="Courier New"/>
                <a:cs typeface="Courier New"/>
                <a:sym typeface="Courier New"/>
              </a:rPr>
              <a:t>[].</a:t>
            </a:r>
            <a:r>
              <a:rPr lang="en" sz="1100">
                <a:solidFill>
                  <a:srgbClr val="0033B3"/>
                </a:solidFill>
                <a:highlight>
                  <a:srgbClr val="FFFFFF"/>
                </a:highlight>
                <a:latin typeface="Courier New"/>
                <a:ea typeface="Courier New"/>
                <a:cs typeface="Courier New"/>
                <a:sym typeface="Courier New"/>
              </a:rPr>
              <a:t>class</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 coin </a:t>
            </a: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CoinList</a:t>
            </a:r>
            <a:r>
              <a:rPr lang="en" sz="1100">
                <a:solidFill>
                  <a:srgbClr val="080808"/>
                </a:solidFill>
                <a:highlight>
                  <a:srgbClr val="FFFFFF"/>
                </a:highlight>
                <a:latin typeface="Courier New"/>
                <a:ea typeface="Courier New"/>
                <a:cs typeface="Courier New"/>
                <a:sym typeface="Courier New"/>
              </a:rPr>
              <a:t>[</a:t>
            </a:r>
            <a:r>
              <a:rPr lang="en" sz="1100">
                <a:solidFill>
                  <a:srgbClr val="1750EB"/>
                </a:solidFill>
                <a:highlight>
                  <a:srgbClr val="FFFFFF"/>
                </a:highlight>
                <a:latin typeface="Courier New"/>
                <a:ea typeface="Courier New"/>
                <a:cs typeface="Courier New"/>
                <a:sym typeface="Courier New"/>
              </a:rPr>
              <a:t>0</a:t>
            </a:r>
            <a:r>
              <a:rPr lang="en" sz="1100">
                <a:solidFill>
                  <a:srgbClr val="080808"/>
                </a:solidFill>
                <a:highlight>
                  <a:srgbClr val="FFFFFF"/>
                </a:highlight>
                <a:latin typeface="Courier New"/>
                <a:ea typeface="Courier New"/>
                <a:cs typeface="Courier New"/>
                <a:sym typeface="Courier New"/>
              </a:rPr>
              <a:t>];</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rgbClr val="851691"/>
                </a:solidFill>
                <a:highlight>
                  <a:srgbClr val="FFFFFF"/>
                </a:highlight>
                <a:latin typeface="Courier New"/>
                <a:ea typeface="Courier New"/>
                <a:cs typeface="Courier New"/>
                <a:sym typeface="Courier New"/>
              </a:rPr>
              <a:t>mainActivity</a:t>
            </a:r>
            <a:r>
              <a:rPr lang="en" sz="1100">
                <a:solidFill>
                  <a:srgbClr val="080808"/>
                </a:solidFill>
                <a:highlight>
                  <a:srgbClr val="FFFFFF"/>
                </a:highlight>
                <a:latin typeface="Courier New"/>
                <a:ea typeface="Courier New"/>
                <a:cs typeface="Courier New"/>
                <a:sym typeface="Courier New"/>
              </a:rPr>
              <a:t>.getCoinNameData(</a:t>
            </a:r>
            <a:r>
              <a:rPr lang="en" sz="1100">
                <a:solidFill>
                  <a:schemeClr val="dk1"/>
                </a:solidFill>
                <a:highlight>
                  <a:srgbClr val="FFFFFF"/>
                </a:highlight>
                <a:latin typeface="Courier New"/>
                <a:ea typeface="Courier New"/>
                <a:cs typeface="Courier New"/>
                <a:sym typeface="Courier New"/>
              </a:rPr>
              <a:t>coin</a:t>
            </a:r>
            <a:r>
              <a:rPr lang="en" sz="1100">
                <a:solidFill>
                  <a:srgbClr val="080808"/>
                </a:solidFill>
                <a:highlight>
                  <a:srgbClr val="FFFFFF"/>
                </a:highlight>
                <a:latin typeface="Courier New"/>
                <a:ea typeface="Courier New"/>
                <a:cs typeface="Courier New"/>
                <a:sym typeface="Courier New"/>
              </a:rPr>
              <a:t>.getName());</a:t>
            </a:r>
            <a:br>
              <a:rPr lang="en" sz="1100">
                <a:solidFill>
                  <a:srgbClr val="080808"/>
                </a:solidFill>
                <a:highlight>
                  <a:srgbClr val="FFFFFF"/>
                </a:highlight>
                <a:latin typeface="Courier New"/>
                <a:ea typeface="Courier New"/>
                <a:cs typeface="Courier New"/>
                <a:sym typeface="Courier New"/>
              </a:rPr>
            </a:b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Log</a:t>
            </a:r>
            <a:r>
              <a:rPr lang="en" sz="1100">
                <a:solidFill>
                  <a:srgbClr val="080808"/>
                </a:solidFill>
                <a:highlight>
                  <a:srgbClr val="FFFFFF"/>
                </a:highlight>
                <a:latin typeface="Courier New"/>
                <a:ea typeface="Courier New"/>
                <a:cs typeface="Courier New"/>
                <a:sym typeface="Courier New"/>
              </a:rPr>
              <a:t>.</a:t>
            </a:r>
            <a:r>
              <a:rPr i="1" lang="en" sz="1100">
                <a:solidFill>
                  <a:srgbClr val="080808"/>
                </a:solidFill>
                <a:highlight>
                  <a:srgbClr val="FFFFFF"/>
                </a:highlight>
                <a:latin typeface="Courier New"/>
                <a:ea typeface="Courier New"/>
                <a:cs typeface="Courier New"/>
                <a:sym typeface="Courier New"/>
              </a:rPr>
              <a:t>d</a:t>
            </a:r>
            <a:r>
              <a:rPr lang="en" sz="1100">
                <a:solidFill>
                  <a:srgbClr val="080808"/>
                </a:solidFill>
                <a:highlight>
                  <a:srgbClr val="FFFFFF"/>
                </a:highlight>
                <a:latin typeface="Courier New"/>
                <a:ea typeface="Courier New"/>
                <a:cs typeface="Courier New"/>
                <a:sym typeface="Courier New"/>
              </a:rPr>
              <a:t>(</a:t>
            </a:r>
            <a:r>
              <a:rPr lang="en" sz="1100">
                <a:solidFill>
                  <a:srgbClr val="067D17"/>
                </a:solidFill>
                <a:highlight>
                  <a:srgbClr val="FFFFFF"/>
                </a:highlight>
                <a:latin typeface="Courier New"/>
                <a:ea typeface="Courier New"/>
                <a:cs typeface="Courier New"/>
                <a:sym typeface="Courier New"/>
              </a:rPr>
              <a:t>"İşlem başarılı"</a:t>
            </a:r>
            <a:r>
              <a:rPr lang="en" sz="1100">
                <a:solidFill>
                  <a:srgbClr val="080808"/>
                </a:solidFill>
                <a:highlight>
                  <a:srgbClr val="FFFFFF"/>
                </a:highlight>
                <a:latin typeface="Courier New"/>
                <a:ea typeface="Courier New"/>
                <a:cs typeface="Courier New"/>
                <a:sym typeface="Courier New"/>
              </a:rPr>
              <a:t>, </a:t>
            </a:r>
            <a:r>
              <a:rPr lang="en" sz="1100">
                <a:solidFill>
                  <a:srgbClr val="067D17"/>
                </a:solidFill>
                <a:highlight>
                  <a:srgbClr val="FFFFFF"/>
                </a:highlight>
                <a:latin typeface="Courier New"/>
                <a:ea typeface="Courier New"/>
                <a:cs typeface="Courier New"/>
                <a:sym typeface="Courier New"/>
              </a:rPr>
              <a:t>"onResponse: " </a:t>
            </a:r>
            <a:r>
              <a:rPr lang="en" sz="1100">
                <a:solidFill>
                  <a:srgbClr val="080808"/>
                </a:solidFill>
                <a:highlight>
                  <a:srgbClr val="FFFFFF"/>
                </a:highlight>
                <a:latin typeface="Courier New"/>
                <a:ea typeface="Courier New"/>
                <a:cs typeface="Courier New"/>
                <a:sym typeface="Courier New"/>
              </a:rPr>
              <a:t>+ </a:t>
            </a:r>
            <a:r>
              <a:rPr lang="en" sz="1100">
                <a:solidFill>
                  <a:schemeClr val="dk1"/>
                </a:solidFill>
                <a:highlight>
                  <a:srgbClr val="FFFFFF"/>
                </a:highlight>
                <a:latin typeface="Courier New"/>
                <a:ea typeface="Courier New"/>
                <a:cs typeface="Courier New"/>
                <a:sym typeface="Courier New"/>
              </a:rPr>
              <a:t>coin</a:t>
            </a:r>
            <a:r>
              <a:rPr lang="en" sz="1100">
                <a:solidFill>
                  <a:srgbClr val="080808"/>
                </a:solidFill>
                <a:highlight>
                  <a:srgbClr val="FFFFFF"/>
                </a:highlight>
                <a:latin typeface="Courier New"/>
                <a:ea typeface="Courier New"/>
                <a:cs typeface="Courier New"/>
                <a:sym typeface="Courier New"/>
              </a:rPr>
              <a:t>.getName());</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   }</a:t>
            </a:r>
            <a:br>
              <a:rPr lang="en" sz="1100">
                <a:solidFill>
                  <a:srgbClr val="080808"/>
                </a:solidFill>
                <a:highlight>
                  <a:srgbClr val="FFFFFF"/>
                </a:highlight>
                <a:latin typeface="Courier New"/>
                <a:ea typeface="Courier New"/>
                <a:cs typeface="Courier New"/>
                <a:sym typeface="Courier New"/>
              </a:rPr>
            </a:br>
            <a:r>
              <a:rPr lang="en" sz="1100">
                <a:solidFill>
                  <a:srgbClr val="080808"/>
                </a:solidFill>
                <a:highlight>
                  <a:srgbClr val="FFFFFF"/>
                </a:highlight>
                <a:latin typeface="Courier New"/>
                <a:ea typeface="Courier New"/>
                <a:cs typeface="Courier New"/>
                <a:sym typeface="Courier New"/>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Driven View Architecture</a:t>
            </a:r>
            <a:endParaRPr/>
          </a:p>
        </p:txBody>
      </p:sp>
      <p:cxnSp>
        <p:nvCxnSpPr>
          <p:cNvPr id="233" name="Google Shape;233;p36"/>
          <p:cNvCxnSpPr/>
          <p:nvPr/>
        </p:nvCxnSpPr>
        <p:spPr>
          <a:xfrm>
            <a:off x="2420025" y="1147100"/>
            <a:ext cx="0" cy="37374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6"/>
          <p:cNvCxnSpPr/>
          <p:nvPr/>
        </p:nvCxnSpPr>
        <p:spPr>
          <a:xfrm>
            <a:off x="5802150" y="1147100"/>
            <a:ext cx="0" cy="37374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36"/>
          <p:cNvSpPr txBox="1"/>
          <p:nvPr/>
        </p:nvSpPr>
        <p:spPr>
          <a:xfrm>
            <a:off x="311700" y="1147100"/>
            <a:ext cx="222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Model</a:t>
            </a:r>
            <a:endParaRPr/>
          </a:p>
        </p:txBody>
      </p:sp>
      <p:sp>
        <p:nvSpPr>
          <p:cNvPr id="236" name="Google Shape;236;p36"/>
          <p:cNvSpPr txBox="1"/>
          <p:nvPr/>
        </p:nvSpPr>
        <p:spPr>
          <a:xfrm>
            <a:off x="2795300" y="1147100"/>
            <a:ext cx="222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View</a:t>
            </a:r>
            <a:endParaRPr/>
          </a:p>
        </p:txBody>
      </p:sp>
      <p:sp>
        <p:nvSpPr>
          <p:cNvPr id="237" name="Google Shape;237;p36"/>
          <p:cNvSpPr txBox="1"/>
          <p:nvPr/>
        </p:nvSpPr>
        <p:spPr>
          <a:xfrm>
            <a:off x="6226225" y="1147100"/>
            <a:ext cx="222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Controller</a:t>
            </a:r>
            <a:endParaRPr/>
          </a:p>
        </p:txBody>
      </p:sp>
      <p:sp>
        <p:nvSpPr>
          <p:cNvPr id="238" name="Google Shape;238;p36"/>
          <p:cNvSpPr txBox="1"/>
          <p:nvPr/>
        </p:nvSpPr>
        <p:spPr>
          <a:xfrm>
            <a:off x="311700" y="2032175"/>
            <a:ext cx="22275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 Source</a:t>
            </a:r>
            <a:endParaRPr/>
          </a:p>
          <a:p>
            <a:pPr indent="0" lvl="0" marL="0" rtl="0" algn="ctr">
              <a:spcBef>
                <a:spcPts val="0"/>
              </a:spcBef>
              <a:spcAft>
                <a:spcPts val="0"/>
              </a:spcAft>
              <a:buNone/>
            </a:pPr>
            <a:r>
              <a:t/>
            </a:r>
            <a:endParaRPr/>
          </a:p>
          <a:p>
            <a:pPr indent="0" lvl="0" marL="0" rtl="0" algn="ctr">
              <a:lnSpc>
                <a:spcPct val="115000"/>
              </a:lnSpc>
              <a:spcBef>
                <a:spcPts val="0"/>
              </a:spcBef>
              <a:spcAft>
                <a:spcPts val="1200"/>
              </a:spcAft>
              <a:buClr>
                <a:schemeClr val="dk1"/>
              </a:buClr>
              <a:buSzPts val="1100"/>
              <a:buFont typeface="Arial"/>
              <a:buNone/>
            </a:pPr>
            <a:r>
              <a:rPr lang="en" sz="1100">
                <a:solidFill>
                  <a:schemeClr val="dk1"/>
                </a:solidFill>
                <a:highlight>
                  <a:schemeClr val="lt1"/>
                </a:highlight>
                <a:latin typeface="Courier New"/>
                <a:ea typeface="Courier New"/>
                <a:cs typeface="Courier New"/>
                <a:sym typeface="Courier New"/>
              </a:rPr>
              <a:t>List&lt;twitt&gt; twitts;</a:t>
            </a:r>
            <a:endParaRPr>
              <a:solidFill>
                <a:schemeClr val="dk1"/>
              </a:solidFill>
              <a:highlight>
                <a:schemeClr val="lt1"/>
              </a:highlight>
            </a:endParaRPr>
          </a:p>
        </p:txBody>
      </p:sp>
      <p:sp>
        <p:nvSpPr>
          <p:cNvPr id="239" name="Google Shape;239;p36"/>
          <p:cNvSpPr txBox="1"/>
          <p:nvPr/>
        </p:nvSpPr>
        <p:spPr>
          <a:xfrm>
            <a:off x="2471825" y="2032175"/>
            <a:ext cx="3274800" cy="201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UI View </a:t>
            </a:r>
            <a:endParaRPr/>
          </a:p>
          <a:p>
            <a:pPr indent="0" lvl="0" marL="0" rtl="0" algn="ctr">
              <a:spcBef>
                <a:spcPts val="0"/>
              </a:spcBef>
              <a:spcAft>
                <a:spcPts val="0"/>
              </a:spcAft>
              <a:buNone/>
            </a:pPr>
            <a:r>
              <a:rPr lang="en"/>
              <a:t>Listview - Recyclerview</a:t>
            </a:r>
            <a:endParaRPr sz="1100">
              <a:solidFill>
                <a:schemeClr val="dk1"/>
              </a:solidFill>
              <a:highlight>
                <a:schemeClr val="lt1"/>
              </a:highlight>
            </a:endParaRPr>
          </a:p>
          <a:p>
            <a:pPr indent="0" lvl="0" marL="0" rtl="0" algn="ctr">
              <a:spcBef>
                <a:spcPts val="0"/>
              </a:spcBef>
              <a:spcAft>
                <a:spcPts val="0"/>
              </a:spcAft>
              <a:buNone/>
            </a:pPr>
            <a:r>
              <a:t/>
            </a:r>
            <a:endParaRPr sz="1100">
              <a:solidFill>
                <a:schemeClr val="dk1"/>
              </a:solidFill>
              <a:highlight>
                <a:schemeClr val="lt1"/>
              </a:highlight>
            </a:endParaRPr>
          </a:p>
          <a:p>
            <a:pPr indent="0" lvl="0" marL="0" rtl="0" algn="l">
              <a:spcBef>
                <a:spcPts val="0"/>
              </a:spcBef>
              <a:spcAft>
                <a:spcPts val="0"/>
              </a:spcAft>
              <a:buNone/>
            </a:pPr>
            <a:r>
              <a:rPr lang="en" sz="800">
                <a:solidFill>
                  <a:schemeClr val="dk1"/>
                </a:solidFill>
                <a:highlight>
                  <a:schemeClr val="lt1"/>
                </a:highlight>
                <a:latin typeface="Courier New"/>
                <a:ea typeface="Courier New"/>
                <a:cs typeface="Courier New"/>
                <a:sym typeface="Courier New"/>
              </a:rPr>
              <a:t>&lt;androidx.recyclerview.widget.RecyclerView</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android:layout_width="match_parent"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android:layout_height="match_parent"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android:id="@+id/data_list_recyclerView"</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app:layout_constraintBottom_toBottomOf="parent"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app:layout_constraintEnd_toEndOf="parent"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app:layout_constraintStart_toStartOf="parent"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chemeClr val="dk1"/>
                </a:solidFill>
                <a:highlight>
                  <a:schemeClr val="lt1"/>
                </a:highlight>
                <a:latin typeface="Courier New"/>
                <a:ea typeface="Courier New"/>
                <a:cs typeface="Courier New"/>
                <a:sym typeface="Courier New"/>
              </a:rPr>
              <a:t>   app:layout_constraintTop_toTopOf="parent"&gt;</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800">
                <a:solidFill>
                  <a:schemeClr val="dk1"/>
                </a:solidFill>
                <a:highlight>
                  <a:schemeClr val="lt1"/>
                </a:highlight>
                <a:latin typeface="Courier New"/>
                <a:ea typeface="Courier New"/>
                <a:cs typeface="Courier New"/>
                <a:sym typeface="Courier New"/>
              </a:rPr>
              <a:t>&lt;/androidx.recyclerview.widget.RecyclerView&gt;</a:t>
            </a:r>
            <a:endParaRPr sz="1100">
              <a:solidFill>
                <a:schemeClr val="dk1"/>
              </a:solidFill>
              <a:highlight>
                <a:schemeClr val="lt1"/>
              </a:highlight>
            </a:endParaRPr>
          </a:p>
        </p:txBody>
      </p:sp>
      <p:sp>
        <p:nvSpPr>
          <p:cNvPr id="240" name="Google Shape;240;p36"/>
          <p:cNvSpPr txBox="1"/>
          <p:nvPr/>
        </p:nvSpPr>
        <p:spPr>
          <a:xfrm>
            <a:off x="5798425" y="2147575"/>
            <a:ext cx="3274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Adapter</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sz="1200">
                <a:solidFill>
                  <a:schemeClr val="dk1"/>
                </a:solidFill>
                <a:highlight>
                  <a:schemeClr val="lt1"/>
                </a:highlight>
                <a:latin typeface="Courier New"/>
                <a:ea typeface="Courier New"/>
                <a:cs typeface="Courier New"/>
                <a:sym typeface="Courier New"/>
              </a:rPr>
              <a:t>new TwittsArrayAdapter(twitts);</a:t>
            </a:r>
            <a:endParaRPr sz="1200">
              <a:solidFill>
                <a:schemeClr val="dk1"/>
              </a:solidFill>
              <a:highlight>
                <a:schemeClr val="lt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MVC</a:t>
            </a:r>
            <a:endParaRPr/>
          </a:p>
        </p:txBody>
      </p:sp>
      <p:sp>
        <p:nvSpPr>
          <p:cNvPr id="246" name="Google Shape;246;p37"/>
          <p:cNvSpPr txBox="1"/>
          <p:nvPr>
            <p:ph idx="1" type="body"/>
          </p:nvPr>
        </p:nvSpPr>
        <p:spPr>
          <a:xfrm>
            <a:off x="311700" y="1152475"/>
            <a:ext cx="3174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2300"/>
              </a:spcAft>
              <a:buNone/>
            </a:pPr>
            <a:r>
              <a:rPr lang="en" sz="1400">
                <a:solidFill>
                  <a:srgbClr val="0A0A23"/>
                </a:solidFill>
                <a:highlight>
                  <a:srgbClr val="FFFFFF"/>
                </a:highlight>
              </a:rPr>
              <a:t>The MVC architecture pattern turns complex application development into a much more manageable process. It allows several developers to simultaneously work on the application.</a:t>
            </a:r>
            <a:endParaRPr/>
          </a:p>
        </p:txBody>
      </p:sp>
      <p:pic>
        <p:nvPicPr>
          <p:cNvPr id="247" name="Google Shape;247;p37"/>
          <p:cNvPicPr preferRelativeResize="0"/>
          <p:nvPr/>
        </p:nvPicPr>
        <p:blipFill>
          <a:blip r:embed="rId3">
            <a:alphaModFix/>
          </a:blip>
          <a:stretch>
            <a:fillRect/>
          </a:stretch>
        </p:blipFill>
        <p:spPr>
          <a:xfrm>
            <a:off x="3486250" y="0"/>
            <a:ext cx="5657748" cy="4478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ListView</a:t>
            </a:r>
            <a:endParaRPr/>
          </a:p>
        </p:txBody>
      </p:sp>
      <p:sp>
        <p:nvSpPr>
          <p:cNvPr id="253" name="Google Shape;253;p38"/>
          <p:cNvSpPr txBox="1"/>
          <p:nvPr>
            <p:ph idx="1" type="body"/>
          </p:nvPr>
        </p:nvSpPr>
        <p:spPr>
          <a:xfrm>
            <a:off x="311700" y="1152475"/>
            <a:ext cx="55053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A ListView is basically a LinearLayout inside of a ScrollView (which is a ViewGroup that can be scrolled). Each element within the LinearLayout is another View (usually a Layout) representing a particular item in a list.</a:t>
            </a:r>
            <a:endParaRPr/>
          </a:p>
          <a:p>
            <a:pPr indent="-308610" lvl="0" marL="457200" rtl="0" algn="l">
              <a:spcBef>
                <a:spcPts val="0"/>
              </a:spcBef>
              <a:spcAft>
                <a:spcPts val="0"/>
              </a:spcAft>
              <a:buSzPct val="100000"/>
              <a:buChar char="●"/>
            </a:pPr>
            <a:r>
              <a:rPr lang="en"/>
              <a:t>ListView does extra work beyond just nesting Views: it keeps track of what items are already displayed on the screen, inflating only the visible items (plus a few extra on the top and bottom as buffers). Then as the user scrolls, the ListView takes the disappearing views and recycles them (altering their content, but not re-inflating from scratch) in order to reuse them for the new items that appear. This lets it save memory, provide better performance, and overall work more smoothly. </a:t>
            </a:r>
            <a:endParaRPr/>
          </a:p>
          <a:p>
            <a:pPr indent="0" lvl="0" marL="0" rtl="0" algn="l">
              <a:spcBef>
                <a:spcPts val="1200"/>
              </a:spcBef>
              <a:spcAft>
                <a:spcPts val="0"/>
              </a:spcAft>
              <a:buNone/>
            </a:pPr>
            <a:br>
              <a:rPr lang="en"/>
            </a:br>
            <a:endParaRPr/>
          </a:p>
          <a:p>
            <a:pPr indent="0" lvl="0" marL="0" rtl="0" algn="l">
              <a:spcBef>
                <a:spcPts val="1200"/>
              </a:spcBef>
              <a:spcAft>
                <a:spcPts val="1200"/>
              </a:spcAft>
              <a:buNone/>
            </a:pPr>
            <a:r>
              <a:rPr lang="en" u="sng">
                <a:solidFill>
                  <a:schemeClr val="hlink"/>
                </a:solidFill>
                <a:hlinkClick r:id="rId3"/>
              </a:rPr>
              <a:t>ListView | Android Developers</a:t>
            </a:r>
            <a:endParaRPr/>
          </a:p>
        </p:txBody>
      </p:sp>
      <p:pic>
        <p:nvPicPr>
          <p:cNvPr id="254" name="Google Shape;254;p38"/>
          <p:cNvPicPr preferRelativeResize="0"/>
          <p:nvPr/>
        </p:nvPicPr>
        <p:blipFill>
          <a:blip r:embed="rId4">
            <a:alphaModFix/>
          </a:blip>
          <a:stretch>
            <a:fillRect/>
          </a:stretch>
        </p:blipFill>
        <p:spPr>
          <a:xfrm>
            <a:off x="6057900" y="0"/>
            <a:ext cx="3086100"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ListView</a:t>
            </a:r>
            <a:endParaRPr/>
          </a:p>
        </p:txBody>
      </p:sp>
      <p:sp>
        <p:nvSpPr>
          <p:cNvPr id="260" name="Google Shape;260;p39"/>
          <p:cNvSpPr txBox="1"/>
          <p:nvPr>
            <p:ph idx="1" type="body"/>
          </p:nvPr>
        </p:nvSpPr>
        <p:spPr>
          <a:xfrm>
            <a:off x="311700" y="1152475"/>
            <a:ext cx="550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br>
              <a:rPr lang="en"/>
            </a:br>
            <a:r>
              <a:rPr lang="en" sz="1100">
                <a:solidFill>
                  <a:schemeClr val="dk1"/>
                </a:solidFill>
                <a:highlight>
                  <a:schemeClr val="lt1"/>
                </a:highlight>
                <a:latin typeface="Courier New"/>
                <a:ea typeface="Courier New"/>
                <a:cs typeface="Courier New"/>
                <a:sym typeface="Courier New"/>
              </a:rPr>
              <a:t>&lt;ListView</a:t>
            </a:r>
            <a:br>
              <a:rPr lang="en" sz="1100">
                <a:solidFill>
                  <a:schemeClr val="dk1"/>
                </a:solidFill>
                <a:highlight>
                  <a:schemeClr val="lt1"/>
                </a:highlight>
                <a:latin typeface="Courier New"/>
                <a:ea typeface="Courier New"/>
                <a:cs typeface="Courier New"/>
                <a:sym typeface="Courier New"/>
              </a:rPr>
            </a:br>
            <a:r>
              <a:rPr lang="en" sz="1100">
                <a:solidFill>
                  <a:schemeClr val="dk1"/>
                </a:solidFill>
                <a:highlight>
                  <a:schemeClr val="lt1"/>
                </a:highlight>
                <a:latin typeface="Courier New"/>
                <a:ea typeface="Courier New"/>
                <a:cs typeface="Courier New"/>
                <a:sym typeface="Courier New"/>
              </a:rPr>
              <a:t>   android:id="@+id/userList"</a:t>
            </a:r>
            <a:br>
              <a:rPr lang="en" sz="1100">
                <a:solidFill>
                  <a:schemeClr val="dk1"/>
                </a:solidFill>
                <a:highlight>
                  <a:schemeClr val="lt1"/>
                </a:highlight>
                <a:latin typeface="Courier New"/>
                <a:ea typeface="Courier New"/>
                <a:cs typeface="Courier New"/>
                <a:sym typeface="Courier New"/>
              </a:rPr>
            </a:br>
            <a:r>
              <a:rPr lang="en" sz="1100">
                <a:solidFill>
                  <a:schemeClr val="dk1"/>
                </a:solidFill>
                <a:highlight>
                  <a:schemeClr val="lt1"/>
                </a:highlight>
                <a:latin typeface="Courier New"/>
                <a:ea typeface="Courier New"/>
                <a:cs typeface="Courier New"/>
                <a:sym typeface="Courier New"/>
              </a:rPr>
              <a:t>   android:layout_width="match_parent"</a:t>
            </a:r>
            <a:br>
              <a:rPr lang="en" sz="1100">
                <a:solidFill>
                  <a:schemeClr val="dk1"/>
                </a:solidFill>
                <a:highlight>
                  <a:schemeClr val="lt1"/>
                </a:highlight>
                <a:latin typeface="Courier New"/>
                <a:ea typeface="Courier New"/>
                <a:cs typeface="Courier New"/>
                <a:sym typeface="Courier New"/>
              </a:rPr>
            </a:br>
            <a:r>
              <a:rPr lang="en" sz="1100">
                <a:solidFill>
                  <a:schemeClr val="dk1"/>
                </a:solidFill>
                <a:highlight>
                  <a:schemeClr val="lt1"/>
                </a:highlight>
                <a:latin typeface="Courier New"/>
                <a:ea typeface="Courier New"/>
                <a:cs typeface="Courier New"/>
                <a:sym typeface="Courier New"/>
              </a:rPr>
              <a:t>   android:layout_height="match_parent"</a:t>
            </a:r>
            <a:br>
              <a:rPr lang="en" sz="1100">
                <a:solidFill>
                  <a:schemeClr val="dk1"/>
                </a:solidFill>
                <a:highlight>
                  <a:schemeClr val="lt1"/>
                </a:highlight>
                <a:latin typeface="Courier New"/>
                <a:ea typeface="Courier New"/>
                <a:cs typeface="Courier New"/>
                <a:sym typeface="Courier New"/>
              </a:rPr>
            </a:br>
            <a:r>
              <a:rPr lang="en" sz="1100">
                <a:solidFill>
                  <a:schemeClr val="dk1"/>
                </a:solidFill>
                <a:highlight>
                  <a:schemeClr val="lt1"/>
                </a:highlight>
                <a:latin typeface="Courier New"/>
                <a:ea typeface="Courier New"/>
                <a:cs typeface="Courier New"/>
                <a:sym typeface="Courier New"/>
              </a:rPr>
              <a:t>/&gt;</a:t>
            </a:r>
            <a:endParaRPr/>
          </a:p>
        </p:txBody>
      </p:sp>
      <p:pic>
        <p:nvPicPr>
          <p:cNvPr id="261" name="Google Shape;261;p39"/>
          <p:cNvPicPr preferRelativeResize="0"/>
          <p:nvPr/>
        </p:nvPicPr>
        <p:blipFill rotWithShape="1">
          <a:blip r:embed="rId3">
            <a:alphaModFix/>
          </a:blip>
          <a:srcRect b="11827" l="33507" r="46582" t="24821"/>
          <a:stretch/>
        </p:blipFill>
        <p:spPr>
          <a:xfrm>
            <a:off x="6159799" y="0"/>
            <a:ext cx="2984203"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Adapter</a:t>
            </a:r>
            <a:endParaRPr/>
          </a:p>
        </p:txBody>
      </p:sp>
      <p:sp>
        <p:nvSpPr>
          <p:cNvPr id="267" name="Google Shape;267;p40"/>
          <p:cNvSpPr txBox="1"/>
          <p:nvPr>
            <p:ph idx="1" type="body"/>
          </p:nvPr>
        </p:nvSpPr>
        <p:spPr>
          <a:xfrm>
            <a:off x="311700" y="1152475"/>
            <a:ext cx="8520600" cy="37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Adapters. Adapters in Android | by MDG | MDG Space | Medium</a:t>
            </a:r>
            <a:r>
              <a:rPr lang="en"/>
              <a:t>. </a:t>
            </a:r>
            <a:endParaRPr/>
          </a:p>
        </p:txBody>
      </p:sp>
      <p:pic>
        <p:nvPicPr>
          <p:cNvPr id="268" name="Google Shape;268;p40"/>
          <p:cNvPicPr preferRelativeResize="0"/>
          <p:nvPr/>
        </p:nvPicPr>
        <p:blipFill>
          <a:blip r:embed="rId4">
            <a:alphaModFix/>
          </a:blip>
          <a:stretch>
            <a:fillRect/>
          </a:stretch>
        </p:blipFill>
        <p:spPr>
          <a:xfrm>
            <a:off x="311703" y="1118438"/>
            <a:ext cx="8520600" cy="29066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Listview Adapter</a:t>
            </a:r>
            <a:endParaRPr>
              <a:solidFill>
                <a:schemeClr val="lt1"/>
              </a:solidFill>
            </a:endParaRPr>
          </a:p>
        </p:txBody>
      </p:sp>
      <p:sp>
        <p:nvSpPr>
          <p:cNvPr id="274" name="Google Shape;274;p4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ArrayList&lt;String&gt; </a:t>
            </a:r>
            <a:r>
              <a:rPr lang="en" sz="1100">
                <a:solidFill>
                  <a:srgbClr val="9876AA"/>
                </a:solidFill>
                <a:highlight>
                  <a:srgbClr val="2B2B2B"/>
                </a:highlight>
                <a:latin typeface="Courier New"/>
                <a:ea typeface="Courier New"/>
                <a:cs typeface="Courier New"/>
                <a:sym typeface="Courier New"/>
              </a:rPr>
              <a:t>userListAdapter </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ArrayAdapter&lt;String&gt;(</a:t>
            </a:r>
            <a:endParaRPr sz="1100">
              <a:solidFill>
                <a:srgbClr val="A9B7C6"/>
              </a:solidFill>
              <a:highlight>
                <a:srgbClr val="2B2B2B"/>
              </a:highlight>
              <a:latin typeface="Courier New"/>
              <a:ea typeface="Courier New"/>
              <a:cs typeface="Courier New"/>
              <a:sym typeface="Courier New"/>
            </a:endParaRPr>
          </a:p>
          <a:p>
            <a:pPr indent="457200" lvl="0" marL="0" rtl="0" algn="l">
              <a:spcBef>
                <a:spcPts val="1200"/>
              </a:spcBef>
              <a:spcAft>
                <a:spcPts val="1200"/>
              </a:spcAft>
              <a:buNone/>
            </a:pPr>
            <a:r>
              <a:rPr lang="en" sz="1100">
                <a:solidFill>
                  <a:srgbClr val="CC7832"/>
                </a:solidFill>
                <a:highlight>
                  <a:srgbClr val="2B2B2B"/>
                </a:highlight>
                <a:latin typeface="Courier New"/>
                <a:ea typeface="Courier New"/>
                <a:cs typeface="Courier New"/>
                <a:sym typeface="Courier New"/>
              </a:rPr>
              <a:t>this, </a:t>
            </a:r>
            <a:r>
              <a:rPr lang="en" sz="1100">
                <a:solidFill>
                  <a:srgbClr val="A9B7C6"/>
                </a:solidFill>
                <a:highlight>
                  <a:srgbClr val="2B2B2B"/>
                </a:highlight>
                <a:latin typeface="Courier New"/>
                <a:ea typeface="Courier New"/>
                <a:cs typeface="Courier New"/>
                <a:sym typeface="Courier New"/>
              </a:rPr>
              <a:t>android.R.layout.</a:t>
            </a:r>
            <a:r>
              <a:rPr i="1" lang="en" sz="1100">
                <a:solidFill>
                  <a:srgbClr val="9876AA"/>
                </a:solidFill>
                <a:highlight>
                  <a:srgbClr val="2B2B2B"/>
                </a:highlight>
                <a:latin typeface="Courier New"/>
                <a:ea typeface="Courier New"/>
                <a:cs typeface="Courier New"/>
                <a:sym typeface="Courier New"/>
              </a:rPr>
              <a:t>simple_list_item_1</a:t>
            </a: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userListArrayList</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9876AA"/>
                </a:solidFill>
                <a:highlight>
                  <a:srgbClr val="2B2B2B"/>
                </a:highlight>
                <a:latin typeface="Courier New"/>
                <a:ea typeface="Courier New"/>
                <a:cs typeface="Courier New"/>
                <a:sym typeface="Courier New"/>
              </a:rPr>
              <a:t>userList</a:t>
            </a:r>
            <a:r>
              <a:rPr lang="en" sz="1100">
                <a:solidFill>
                  <a:srgbClr val="A9B7C6"/>
                </a:solidFill>
                <a:highlight>
                  <a:srgbClr val="2B2B2B"/>
                </a:highlight>
                <a:latin typeface="Courier New"/>
                <a:ea typeface="Courier New"/>
                <a:cs typeface="Courier New"/>
                <a:sym typeface="Courier New"/>
              </a:rPr>
              <a:t>.setAdapter(</a:t>
            </a:r>
            <a:r>
              <a:rPr lang="en" sz="1100">
                <a:solidFill>
                  <a:srgbClr val="9876AA"/>
                </a:solidFill>
                <a:highlight>
                  <a:srgbClr val="2B2B2B"/>
                </a:highlight>
                <a:latin typeface="Courier New"/>
                <a:ea typeface="Courier New"/>
                <a:cs typeface="Courier New"/>
                <a:sym typeface="Courier New"/>
              </a:rPr>
              <a:t>userListAdapter</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endParaRPr sz="1000">
              <a:solidFill>
                <a:srgbClr val="CC7832"/>
              </a:solidFill>
              <a:highlight>
                <a:srgbClr val="2B2B2B"/>
              </a:highlight>
              <a:latin typeface="Courier New"/>
              <a:ea typeface="Courier New"/>
              <a:cs typeface="Courier New"/>
              <a:sym typeface="Courier New"/>
            </a:endParaRPr>
          </a:p>
        </p:txBody>
      </p:sp>
      <p:pic>
        <p:nvPicPr>
          <p:cNvPr id="275" name="Google Shape;275;p41"/>
          <p:cNvPicPr preferRelativeResize="0"/>
          <p:nvPr/>
        </p:nvPicPr>
        <p:blipFill rotWithShape="1">
          <a:blip r:embed="rId3">
            <a:alphaModFix/>
          </a:blip>
          <a:srcRect b="4375" l="58676" r="18742" t="12443"/>
          <a:stretch/>
        </p:blipFill>
        <p:spPr>
          <a:xfrm>
            <a:off x="6567634" y="0"/>
            <a:ext cx="2576369"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Glide</a:t>
            </a:r>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Glide is a fast and efficient open source media management and image loading framework for Android that wraps media decoding, memory and disk caching, and resource pooling into a simple and easy to use interface.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https://github.com/bumptech/glide</a:t>
            </a: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Listview Adapter</a:t>
            </a:r>
            <a:endParaRPr>
              <a:solidFill>
                <a:schemeClr val="lt1"/>
              </a:solidFill>
            </a:endParaRPr>
          </a:p>
        </p:txBody>
      </p:sp>
      <p:sp>
        <p:nvSpPr>
          <p:cNvPr id="281" name="Google Shape;281;p4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000">
                <a:solidFill>
                  <a:srgbClr val="CC7832"/>
                </a:solidFill>
                <a:highlight>
                  <a:srgbClr val="2B2B2B"/>
                </a:highlight>
                <a:latin typeface="Courier New"/>
                <a:ea typeface="Courier New"/>
                <a:cs typeface="Courier New"/>
                <a:sym typeface="Courier New"/>
              </a:rPr>
              <a:t>public class </a:t>
            </a:r>
            <a:r>
              <a:rPr lang="en" sz="1000">
                <a:solidFill>
                  <a:srgbClr val="A9B7C6"/>
                </a:solidFill>
                <a:highlight>
                  <a:srgbClr val="2B2B2B"/>
                </a:highlight>
                <a:latin typeface="Courier New"/>
                <a:ea typeface="Courier New"/>
                <a:cs typeface="Courier New"/>
                <a:sym typeface="Courier New"/>
              </a:rPr>
              <a:t>calendarAdapter </a:t>
            </a:r>
            <a:r>
              <a:rPr lang="en" sz="1000">
                <a:solidFill>
                  <a:srgbClr val="CC7832"/>
                </a:solidFill>
                <a:highlight>
                  <a:srgbClr val="2B2B2B"/>
                </a:highlight>
                <a:latin typeface="Courier New"/>
                <a:ea typeface="Courier New"/>
                <a:cs typeface="Courier New"/>
                <a:sym typeface="Courier New"/>
              </a:rPr>
              <a:t>extends </a:t>
            </a:r>
            <a:r>
              <a:rPr lang="en" sz="1000">
                <a:solidFill>
                  <a:srgbClr val="A9B7C6"/>
                </a:solidFill>
                <a:highlight>
                  <a:srgbClr val="2B2B2B"/>
                </a:highlight>
                <a:latin typeface="Courier New"/>
                <a:ea typeface="Courier New"/>
                <a:cs typeface="Courier New"/>
                <a:sym typeface="Courier New"/>
              </a:rPr>
              <a:t>ArrayAdapter&lt;calendarItem&gt;</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private </a:t>
            </a:r>
            <a:r>
              <a:rPr lang="en" sz="1000">
                <a:solidFill>
                  <a:srgbClr val="A9B7C6"/>
                </a:solidFill>
                <a:highlight>
                  <a:srgbClr val="2B2B2B"/>
                </a:highlight>
                <a:latin typeface="Courier New"/>
                <a:ea typeface="Courier New"/>
                <a:cs typeface="Courier New"/>
                <a:sym typeface="Courier New"/>
              </a:rPr>
              <a:t>Context </a:t>
            </a:r>
            <a:r>
              <a:rPr lang="en" sz="1000">
                <a:solidFill>
                  <a:srgbClr val="9876AA"/>
                </a:solidFill>
                <a:highlight>
                  <a:srgbClr val="2B2B2B"/>
                </a:highlight>
                <a:latin typeface="Courier New"/>
                <a:ea typeface="Courier New"/>
                <a:cs typeface="Courier New"/>
                <a:sym typeface="Courier New"/>
              </a:rPr>
              <a:t>_context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private </a:t>
            </a:r>
            <a:r>
              <a:rPr lang="en" sz="1000">
                <a:solidFill>
                  <a:srgbClr val="A9B7C6"/>
                </a:solidFill>
                <a:highlight>
                  <a:srgbClr val="2B2B2B"/>
                </a:highlight>
                <a:latin typeface="Courier New"/>
                <a:ea typeface="Courier New"/>
                <a:cs typeface="Courier New"/>
                <a:sym typeface="Courier New"/>
              </a:rPr>
              <a:t>ArrayList&lt;calendarItem&gt; </a:t>
            </a:r>
            <a:r>
              <a:rPr lang="en" sz="1000">
                <a:solidFill>
                  <a:srgbClr val="9876AA"/>
                </a:solidFill>
                <a:highlight>
                  <a:srgbClr val="2B2B2B"/>
                </a:highlight>
                <a:latin typeface="Courier New"/>
                <a:ea typeface="Courier New"/>
                <a:cs typeface="Courier New"/>
                <a:sym typeface="Courier New"/>
              </a:rPr>
              <a:t>calendarList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public </a:t>
            </a:r>
            <a:r>
              <a:rPr lang="en" sz="1000">
                <a:solidFill>
                  <a:srgbClr val="FFC66D"/>
                </a:solidFill>
                <a:highlight>
                  <a:srgbClr val="2B2B2B"/>
                </a:highlight>
                <a:latin typeface="Courier New"/>
                <a:ea typeface="Courier New"/>
                <a:cs typeface="Courier New"/>
                <a:sym typeface="Courier New"/>
              </a:rPr>
              <a:t>calendarAdapter</a:t>
            </a:r>
            <a:r>
              <a:rPr lang="en" sz="1000">
                <a:solidFill>
                  <a:srgbClr val="A9B7C6"/>
                </a:solidFill>
                <a:highlight>
                  <a:srgbClr val="2B2B2B"/>
                </a:highlight>
                <a:latin typeface="Courier New"/>
                <a:ea typeface="Courier New"/>
                <a:cs typeface="Courier New"/>
                <a:sym typeface="Courier New"/>
              </a:rPr>
              <a:t>(Context context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ArrayList&lt;calendarItem&gt; calendarList) {</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super</a:t>
            </a:r>
            <a:r>
              <a:rPr lang="en" sz="1000">
                <a:solidFill>
                  <a:srgbClr val="A9B7C6"/>
                </a:solidFill>
                <a:highlight>
                  <a:srgbClr val="2B2B2B"/>
                </a:highlight>
                <a:latin typeface="Courier New"/>
                <a:ea typeface="Courier New"/>
                <a:cs typeface="Courier New"/>
                <a:sym typeface="Courier New"/>
              </a:rPr>
              <a:t>(context</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R.layout.calendar_item</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calendarList)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a:t>
            </a:r>
            <a:r>
              <a:rPr lang="en" sz="1000">
                <a:solidFill>
                  <a:srgbClr val="9876AA"/>
                </a:solidFill>
                <a:highlight>
                  <a:srgbClr val="2B2B2B"/>
                </a:highlight>
                <a:latin typeface="Courier New"/>
                <a:ea typeface="Courier New"/>
                <a:cs typeface="Courier New"/>
                <a:sym typeface="Courier New"/>
              </a:rPr>
              <a:t>_context </a:t>
            </a:r>
            <a:r>
              <a:rPr lang="en" sz="1000">
                <a:solidFill>
                  <a:srgbClr val="A9B7C6"/>
                </a:solidFill>
                <a:highlight>
                  <a:srgbClr val="2B2B2B"/>
                </a:highlight>
                <a:latin typeface="Courier New"/>
                <a:ea typeface="Courier New"/>
                <a:cs typeface="Courier New"/>
                <a:sym typeface="Courier New"/>
              </a:rPr>
              <a:t>= context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this</a:t>
            </a:r>
            <a:r>
              <a:rPr lang="en" sz="1000">
                <a:solidFill>
                  <a:srgbClr val="A9B7C6"/>
                </a:solidFill>
                <a:highlight>
                  <a:srgbClr val="2B2B2B"/>
                </a:highlight>
                <a:latin typeface="Courier New"/>
                <a:ea typeface="Courier New"/>
                <a:cs typeface="Courier New"/>
                <a:sym typeface="Courier New"/>
              </a:rPr>
              <a:t>.</a:t>
            </a:r>
            <a:r>
              <a:rPr lang="en" sz="1000">
                <a:solidFill>
                  <a:srgbClr val="9876AA"/>
                </a:solidFill>
                <a:highlight>
                  <a:srgbClr val="2B2B2B"/>
                </a:highlight>
                <a:latin typeface="Courier New"/>
                <a:ea typeface="Courier New"/>
                <a:cs typeface="Courier New"/>
                <a:sym typeface="Courier New"/>
              </a:rPr>
              <a:t>calendarList </a:t>
            </a:r>
            <a:r>
              <a:rPr lang="en" sz="1000">
                <a:solidFill>
                  <a:srgbClr val="A9B7C6"/>
                </a:solidFill>
                <a:highlight>
                  <a:srgbClr val="2B2B2B"/>
                </a:highlight>
                <a:latin typeface="Courier New"/>
                <a:ea typeface="Courier New"/>
                <a:cs typeface="Courier New"/>
                <a:sym typeface="Courier New"/>
              </a:rPr>
              <a:t>= calendarList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a:t>
            </a:r>
            <a:br>
              <a:rPr lang="en" sz="1000">
                <a:solidFill>
                  <a:srgbClr val="A9B7C6"/>
                </a:solidFill>
                <a:highlight>
                  <a:srgbClr val="2B2B2B"/>
                </a:highlight>
                <a:latin typeface="Courier New"/>
                <a:ea typeface="Courier New"/>
                <a:cs typeface="Courier New"/>
                <a:sym typeface="Courier New"/>
              </a:rPr>
            </a:b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a:t>
            </a:r>
            <a:r>
              <a:rPr lang="en" sz="1000">
                <a:solidFill>
                  <a:srgbClr val="BBB529"/>
                </a:solidFill>
                <a:highlight>
                  <a:srgbClr val="2B2B2B"/>
                </a:highlight>
                <a:latin typeface="Courier New"/>
                <a:ea typeface="Courier New"/>
                <a:cs typeface="Courier New"/>
                <a:sym typeface="Courier New"/>
              </a:rPr>
              <a:t>@Override</a:t>
            </a:r>
            <a:br>
              <a:rPr lang="en" sz="1000">
                <a:solidFill>
                  <a:srgbClr val="BBB529"/>
                </a:solidFill>
                <a:highlight>
                  <a:srgbClr val="2B2B2B"/>
                </a:highlight>
                <a:latin typeface="Courier New"/>
                <a:ea typeface="Courier New"/>
                <a:cs typeface="Courier New"/>
                <a:sym typeface="Courier New"/>
              </a:rPr>
            </a:br>
            <a:r>
              <a:rPr lang="en" sz="1000">
                <a:solidFill>
                  <a:srgbClr val="BBB529"/>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public </a:t>
            </a:r>
            <a:r>
              <a:rPr lang="en" sz="1000">
                <a:solidFill>
                  <a:srgbClr val="A9B7C6"/>
                </a:solidFill>
                <a:highlight>
                  <a:srgbClr val="2B2B2B"/>
                </a:highlight>
                <a:latin typeface="Courier New"/>
                <a:ea typeface="Courier New"/>
                <a:cs typeface="Courier New"/>
                <a:sym typeface="Courier New"/>
              </a:rPr>
              <a:t>View </a:t>
            </a:r>
            <a:r>
              <a:rPr lang="en" sz="1000">
                <a:solidFill>
                  <a:srgbClr val="FFC66D"/>
                </a:solidFill>
                <a:highlight>
                  <a:srgbClr val="2B2B2B"/>
                </a:highlight>
                <a:latin typeface="Courier New"/>
                <a:ea typeface="Courier New"/>
                <a:cs typeface="Courier New"/>
                <a:sym typeface="Courier New"/>
              </a:rPr>
              <a:t>getView</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final int </a:t>
            </a:r>
            <a:r>
              <a:rPr lang="en" sz="1000">
                <a:solidFill>
                  <a:srgbClr val="A9B7C6"/>
                </a:solidFill>
                <a:highlight>
                  <a:srgbClr val="2B2B2B"/>
                </a:highlight>
                <a:latin typeface="Courier New"/>
                <a:ea typeface="Courier New"/>
                <a:cs typeface="Courier New"/>
                <a:sym typeface="Courier New"/>
              </a:rPr>
              <a:t>position</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 convertView</a:t>
            </a:r>
            <a:r>
              <a:rPr lang="en" sz="1000">
                <a:solidFill>
                  <a:srgbClr val="CC7832"/>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ViewGroup parent)</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a:t>
            </a:r>
            <a:r>
              <a:rPr lang="en" sz="1000">
                <a:solidFill>
                  <a:srgbClr val="CC7832"/>
                </a:solidFill>
                <a:highlight>
                  <a:srgbClr val="2B2B2B"/>
                </a:highlight>
                <a:latin typeface="Courier New"/>
                <a:ea typeface="Courier New"/>
                <a:cs typeface="Courier New"/>
                <a:sym typeface="Courier New"/>
              </a:rPr>
              <a:t>final </a:t>
            </a:r>
            <a:r>
              <a:rPr lang="en" sz="1000">
                <a:solidFill>
                  <a:srgbClr val="A9B7C6"/>
                </a:solidFill>
                <a:highlight>
                  <a:srgbClr val="2B2B2B"/>
                </a:highlight>
                <a:latin typeface="Courier New"/>
                <a:ea typeface="Courier New"/>
                <a:cs typeface="Courier New"/>
                <a:sym typeface="Courier New"/>
              </a:rPr>
              <a:t>calendarItem item = getItem(position)</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if</a:t>
            </a:r>
            <a:r>
              <a:rPr lang="en" sz="1000">
                <a:solidFill>
                  <a:srgbClr val="A9B7C6"/>
                </a:solidFill>
                <a:highlight>
                  <a:srgbClr val="2B2B2B"/>
                </a:highlight>
                <a:latin typeface="Courier New"/>
                <a:ea typeface="Courier New"/>
                <a:cs typeface="Courier New"/>
                <a:sym typeface="Courier New"/>
              </a:rPr>
              <a:t>(convertView == </a:t>
            </a:r>
            <a:r>
              <a:rPr lang="en" sz="1000">
                <a:solidFill>
                  <a:srgbClr val="CC7832"/>
                </a:solidFill>
                <a:highlight>
                  <a:srgbClr val="2B2B2B"/>
                </a:highlight>
                <a:latin typeface="Courier New"/>
                <a:ea typeface="Courier New"/>
                <a:cs typeface="Courier New"/>
                <a:sym typeface="Courier New"/>
              </a:rPr>
              <a:t>null</a:t>
            </a:r>
            <a:r>
              <a:rPr lang="en" sz="1000">
                <a:solidFill>
                  <a:srgbClr val="A9B7C6"/>
                </a:solidFill>
                <a:highlight>
                  <a:srgbClr val="2B2B2B"/>
                </a:highlight>
                <a:latin typeface="Courier New"/>
                <a:ea typeface="Courier New"/>
                <a:cs typeface="Courier New"/>
                <a:sym typeface="Courier New"/>
              </a:rPr>
              <a:t>)</a:t>
            </a:r>
            <a:br>
              <a:rPr lang="en" sz="1000">
                <a:solidFill>
                  <a:srgbClr val="A9B7C6"/>
                </a:solidFill>
                <a:highlight>
                  <a:srgbClr val="2B2B2B"/>
                </a:highlight>
                <a:latin typeface="Courier New"/>
                <a:ea typeface="Courier New"/>
                <a:cs typeface="Courier New"/>
                <a:sym typeface="Courier New"/>
              </a:rPr>
            </a:br>
            <a:r>
              <a:rPr lang="en" sz="1000">
                <a:solidFill>
                  <a:srgbClr val="A9B7C6"/>
                </a:solidFill>
                <a:highlight>
                  <a:srgbClr val="2B2B2B"/>
                </a:highlight>
                <a:latin typeface="Courier New"/>
                <a:ea typeface="Courier New"/>
                <a:cs typeface="Courier New"/>
                <a:sym typeface="Courier New"/>
              </a:rPr>
              <a:t>           convertView = LayoutInflater.from(getContext()).inflate(R.layout.calendar_item</a:t>
            </a:r>
            <a:r>
              <a:rPr lang="en" sz="1000">
                <a:solidFill>
                  <a:srgbClr val="CC7832"/>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parent</a:t>
            </a:r>
            <a:r>
              <a:rPr lang="en" sz="1000">
                <a:solidFill>
                  <a:srgbClr val="CC7832"/>
                </a:solidFill>
                <a:highlight>
                  <a:srgbClr val="2B2B2B"/>
                </a:highlight>
                <a:latin typeface="Courier New"/>
                <a:ea typeface="Courier New"/>
                <a:cs typeface="Courier New"/>
                <a:sym typeface="Courier New"/>
              </a:rPr>
              <a:t>,false</a:t>
            </a:r>
            <a:r>
              <a:rPr lang="en" sz="1000">
                <a:solidFill>
                  <a:srgbClr val="A9B7C6"/>
                </a:solidFill>
                <a:highlight>
                  <a:srgbClr val="2B2B2B"/>
                </a:highlight>
                <a:latin typeface="Courier New"/>
                <a:ea typeface="Courier New"/>
                <a:cs typeface="Courier New"/>
                <a:sym typeface="Courier New"/>
              </a:rPr>
              <a:t>)</a:t>
            </a:r>
            <a:r>
              <a:rPr lang="en" sz="1000">
                <a:solidFill>
                  <a:srgbClr val="CC7832"/>
                </a:solidFill>
                <a:highlight>
                  <a:srgbClr val="2B2B2B"/>
                </a:highlight>
                <a:latin typeface="Courier New"/>
                <a:ea typeface="Courier New"/>
                <a:cs typeface="Courier New"/>
                <a:sym typeface="Courier New"/>
              </a:rPr>
              <a:t>;</a:t>
            </a:r>
            <a:br>
              <a:rPr lang="en" sz="1000">
                <a:solidFill>
                  <a:srgbClr val="CC7832"/>
                </a:solidFill>
                <a:highlight>
                  <a:srgbClr val="2B2B2B"/>
                </a:highlight>
                <a:latin typeface="Courier New"/>
                <a:ea typeface="Courier New"/>
                <a:cs typeface="Courier New"/>
                <a:sym typeface="Courier New"/>
              </a:rPr>
            </a:br>
            <a:r>
              <a:rPr lang="en" sz="1000">
                <a:solidFill>
                  <a:srgbClr val="CC7832"/>
                </a:solidFill>
                <a:highlight>
                  <a:srgbClr val="2B2B2B"/>
                </a:highlight>
                <a:latin typeface="Courier New"/>
                <a:ea typeface="Courier New"/>
                <a:cs typeface="Courier New"/>
                <a:sym typeface="Courier New"/>
              </a:rPr>
              <a:t>. . .</a:t>
            </a:r>
            <a:br>
              <a:rPr lang="en" sz="1000">
                <a:solidFill>
                  <a:srgbClr val="CC7832"/>
                </a:solidFill>
                <a:highlight>
                  <a:srgbClr val="2B2B2B"/>
                </a:highlight>
                <a:latin typeface="Courier New"/>
                <a:ea typeface="Courier New"/>
                <a:cs typeface="Courier New"/>
                <a:sym typeface="Courier New"/>
              </a:rPr>
            </a:br>
            <a:endParaRPr sz="10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rPr lang="en" sz="1100">
                <a:solidFill>
                  <a:srgbClr val="A9B7C6"/>
                </a:solidFill>
                <a:highlight>
                  <a:srgbClr val="2B2B2B"/>
                </a:highlight>
                <a:latin typeface="Courier New"/>
                <a:ea typeface="Courier New"/>
                <a:cs typeface="Courier New"/>
                <a:sym typeface="Courier New"/>
              </a:rPr>
              <a:t>ArrayList&lt;calendarItem&gt; </a:t>
            </a:r>
            <a:r>
              <a:rPr lang="en" sz="1100">
                <a:solidFill>
                  <a:srgbClr val="9876AA"/>
                </a:solidFill>
                <a:highlight>
                  <a:srgbClr val="2B2B2B"/>
                </a:highlight>
                <a:latin typeface="Courier New"/>
                <a:ea typeface="Courier New"/>
                <a:cs typeface="Courier New"/>
                <a:sym typeface="Courier New"/>
              </a:rPr>
              <a:t>clendarList </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ArrayList&lt;calendarItem&gt;()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cAdapter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calendarAdapter(getBaseContext()</a:t>
            </a:r>
            <a:r>
              <a:rPr lang="en" sz="1100">
                <a:solidFill>
                  <a:srgbClr val="CC7832"/>
                </a:solidFill>
                <a:highlight>
                  <a:srgbClr val="2B2B2B"/>
                </a:highlight>
                <a:latin typeface="Courier New"/>
                <a:ea typeface="Courier New"/>
                <a:cs typeface="Courier New"/>
                <a:sym typeface="Courier New"/>
              </a:rPr>
              <a:t>,</a:t>
            </a:r>
            <a:r>
              <a:rPr lang="en" sz="1100">
                <a:solidFill>
                  <a:srgbClr val="A9B7C6"/>
                </a:solidFill>
                <a:highlight>
                  <a:srgbClr val="2B2B2B"/>
                </a:highlight>
                <a:latin typeface="Courier New"/>
                <a:ea typeface="Courier New"/>
                <a:cs typeface="Courier New"/>
                <a:sym typeface="Courier New"/>
              </a:rPr>
              <a:t>clendarList)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calendar_list.setAdapter(cAdapter)</a:t>
            </a:r>
            <a:r>
              <a:rPr lang="en" sz="11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RecyclerView</a:t>
            </a:r>
            <a:endParaRPr/>
          </a:p>
        </p:txBody>
      </p:sp>
      <p:sp>
        <p:nvSpPr>
          <p:cNvPr id="287" name="Google Shape;28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Create dynamic lists with RecyclerView | Android Developers</a:t>
            </a: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RecyclerView components</a:t>
            </a:r>
            <a:endParaRPr/>
          </a:p>
        </p:txBody>
      </p:sp>
      <p:sp>
        <p:nvSpPr>
          <p:cNvPr id="293" name="Google Shape;29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b="1" lang="en"/>
              <a:t>Data:</a:t>
            </a:r>
            <a:r>
              <a:rPr lang="en"/>
              <a:t> It doesn't matter where the data comes from. You can create the data locally, as you do in the practical, get it from a database on the device as you will do in a later practical, or pull it from the cloud.</a:t>
            </a:r>
            <a:br>
              <a:rPr lang="en"/>
            </a:br>
            <a:br>
              <a:rPr lang="en"/>
            </a:br>
            <a:r>
              <a:rPr b="1" lang="en"/>
              <a:t>A R</a:t>
            </a:r>
            <a:r>
              <a:rPr b="1" lang="en"/>
              <a:t>ecyclerView.</a:t>
            </a:r>
            <a:r>
              <a:rPr lang="en"/>
              <a:t> The scrolling list that contains the list items.</a:t>
            </a:r>
            <a:br>
              <a:rPr lang="en"/>
            </a:br>
            <a:r>
              <a:rPr lang="en"/>
              <a:t>An instance of RecyclerView as defined in your activity's layout file to act as the container for the views.</a:t>
            </a:r>
            <a:br>
              <a:rPr lang="en"/>
            </a:br>
            <a:br>
              <a:rPr lang="en"/>
            </a:br>
            <a:r>
              <a:rPr b="1" lang="en"/>
              <a:t>Layout for one item of data.</a:t>
            </a:r>
            <a:r>
              <a:rPr lang="en"/>
              <a:t> All list items look the same, so you can use the same layout for all of them. The item layout has to be created separately from the activity's layout, so that one item view at a time can be created and filled with data.</a:t>
            </a:r>
            <a:br>
              <a:rPr lang="en"/>
            </a:br>
            <a:br>
              <a:rPr lang="en"/>
            </a:br>
            <a:r>
              <a:rPr b="1" lang="en"/>
              <a:t>A layout manager.</a:t>
            </a:r>
            <a:r>
              <a:rPr lang="en"/>
              <a:t> The layout manager handles the organization (layout) of user interface components in a view. All view groups have layout managers. For the LinearLayout, the Android system handles the layout for you. RecyclerView requires an explicit layout manager to manage the arrangement of list items contained within it. This layout could be vertical, horizontal, or a grid.</a:t>
            </a:r>
            <a:br>
              <a:rPr lang="en"/>
            </a:br>
            <a:r>
              <a:rPr lang="en"/>
              <a:t>T</a:t>
            </a:r>
            <a:r>
              <a:rPr lang="en"/>
              <a:t>he layout manager is an instance of Recyclerview.LayoutManager to organize the layout of the items in the RecyclerView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RecyclerView components</a:t>
            </a:r>
            <a:endParaRPr/>
          </a:p>
        </p:txBody>
      </p:sp>
      <p:sp>
        <p:nvSpPr>
          <p:cNvPr id="299" name="Google Shape;29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a:t>An adapter. </a:t>
            </a:r>
            <a:r>
              <a:rPr lang="en"/>
              <a:t>The adapter connects your data to the RecyclerView. It prepares the data and how will be displayed in a view holder. When the data changes, the adapter updates the contents of the respective list item view in the RecyclerView.</a:t>
            </a:r>
            <a:br>
              <a:rPr lang="en"/>
            </a:br>
            <a:r>
              <a:rPr lang="en"/>
              <a:t>And an adapter is an extension of RecyclerView.Adapter. The adapter uses a ViewHolder to hold the views that constitute each item in the RecyclerView, and to bind the data to be displayed into the views that display it.</a:t>
            </a:r>
            <a:br>
              <a:rPr lang="en"/>
            </a:br>
            <a:r>
              <a:rPr b="1" lang="en"/>
              <a:t>A view holder. </a:t>
            </a:r>
            <a:r>
              <a:rPr lang="en"/>
              <a:t>The view holder extends the ViewHolder class. It contains the view information for displaying one item from the item's layout.</a:t>
            </a:r>
            <a:br>
              <a:rPr lang="en"/>
            </a:br>
            <a:r>
              <a:rPr lang="en"/>
              <a:t>A view holder used by the adapter to supply data, which is an extension of RecyclerView.ViewHolder</a:t>
            </a:r>
            <a:br>
              <a:rPr lang="en"/>
            </a:br>
            <a:r>
              <a:rPr lang="en"/>
              <a:t>The diagram below shows the relationship between these compoments.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0" name="Google Shape;300;p45"/>
          <p:cNvPicPr preferRelativeResize="0"/>
          <p:nvPr/>
        </p:nvPicPr>
        <p:blipFill>
          <a:blip r:embed="rId3">
            <a:alphaModFix/>
          </a:blip>
          <a:stretch>
            <a:fillRect/>
          </a:stretch>
        </p:blipFill>
        <p:spPr>
          <a:xfrm>
            <a:off x="1161225" y="3114663"/>
            <a:ext cx="6362700" cy="2028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Any displayable data can be shown in a RecyclerView.</a:t>
            </a:r>
            <a:endParaRPr/>
          </a:p>
          <a:p>
            <a:pPr indent="-334327" lvl="0" marL="457200" rtl="0" algn="l">
              <a:spcBef>
                <a:spcPts val="1200"/>
              </a:spcBef>
              <a:spcAft>
                <a:spcPts val="0"/>
              </a:spcAft>
              <a:buSzPct val="100000"/>
              <a:buChar char="●"/>
            </a:pPr>
            <a:r>
              <a:rPr lang="en"/>
              <a:t>Text</a:t>
            </a:r>
            <a:endParaRPr/>
          </a:p>
          <a:p>
            <a:pPr indent="-334327" lvl="0" marL="457200" rtl="0" algn="l">
              <a:spcBef>
                <a:spcPts val="0"/>
              </a:spcBef>
              <a:spcAft>
                <a:spcPts val="0"/>
              </a:spcAft>
              <a:buSzPct val="100000"/>
              <a:buChar char="●"/>
            </a:pPr>
            <a:r>
              <a:rPr lang="en"/>
              <a:t>Images</a:t>
            </a:r>
            <a:endParaRPr/>
          </a:p>
          <a:p>
            <a:pPr indent="-334327" lvl="0" marL="457200" rtl="0" algn="l">
              <a:spcBef>
                <a:spcPts val="0"/>
              </a:spcBef>
              <a:spcAft>
                <a:spcPts val="0"/>
              </a:spcAft>
              <a:buSzPct val="100000"/>
              <a:buChar char="●"/>
            </a:pPr>
            <a:r>
              <a:rPr lang="en"/>
              <a:t>Icons</a:t>
            </a:r>
            <a:endParaRPr/>
          </a:p>
          <a:p>
            <a:pPr indent="0" lvl="0" marL="0" rtl="0" algn="l">
              <a:spcBef>
                <a:spcPts val="1200"/>
              </a:spcBef>
              <a:spcAft>
                <a:spcPts val="0"/>
              </a:spcAft>
              <a:buClr>
                <a:schemeClr val="dk1"/>
              </a:buClr>
              <a:buSzPct val="61111"/>
              <a:buFont typeface="Arial"/>
              <a:buNone/>
            </a:pPr>
            <a:r>
              <a:rPr lang="en"/>
              <a:t>Data can come from any source.</a:t>
            </a:r>
            <a:endParaRPr/>
          </a:p>
          <a:p>
            <a:pPr indent="0" lvl="0" marL="0" rtl="0" algn="l">
              <a:spcBef>
                <a:spcPts val="1200"/>
              </a:spcBef>
              <a:spcAft>
                <a:spcPts val="0"/>
              </a:spcAft>
              <a:buClr>
                <a:schemeClr val="dk1"/>
              </a:buClr>
              <a:buSzPct val="61111"/>
              <a:buFont typeface="Arial"/>
              <a:buNone/>
            </a:pPr>
            <a:r>
              <a:t/>
            </a:r>
            <a:endParaRPr/>
          </a:p>
          <a:p>
            <a:pPr indent="-334327" lvl="0" marL="457200" rtl="0" algn="l">
              <a:spcBef>
                <a:spcPts val="1200"/>
              </a:spcBef>
              <a:spcAft>
                <a:spcPts val="0"/>
              </a:spcAft>
              <a:buSzPct val="100000"/>
              <a:buChar char="●"/>
            </a:pPr>
            <a:r>
              <a:rPr lang="en"/>
              <a:t>Created by the app. For example, scrambled words for a game.</a:t>
            </a:r>
            <a:endParaRPr/>
          </a:p>
          <a:p>
            <a:pPr indent="-334327" lvl="0" marL="457200" rtl="0" algn="l">
              <a:spcBef>
                <a:spcPts val="0"/>
              </a:spcBef>
              <a:spcAft>
                <a:spcPts val="0"/>
              </a:spcAft>
              <a:buSzPct val="100000"/>
              <a:buChar char="●"/>
            </a:pPr>
            <a:r>
              <a:rPr lang="en"/>
              <a:t>From a local database. For example, a list of contacts.</a:t>
            </a:r>
            <a:endParaRPr/>
          </a:p>
          <a:p>
            <a:pPr indent="-334327" lvl="0" marL="457200" rtl="0" algn="l">
              <a:spcBef>
                <a:spcPts val="0"/>
              </a:spcBef>
              <a:spcAft>
                <a:spcPts val="0"/>
              </a:spcAft>
              <a:buSzPct val="100000"/>
              <a:buChar char="●"/>
            </a:pPr>
            <a:r>
              <a:rPr lang="en"/>
              <a:t>From cloud storage or the internet. For example news headlines.</a:t>
            </a:r>
            <a:endParaRPr/>
          </a:p>
          <a:p>
            <a:pPr indent="0" lvl="0" marL="0" rtl="0" algn="l">
              <a:spcBef>
                <a:spcPts val="1200"/>
              </a:spcBef>
              <a:spcAft>
                <a:spcPts val="1200"/>
              </a:spcAft>
              <a:buNone/>
            </a:pPr>
            <a:r>
              <a:t/>
            </a:r>
            <a:endParaRPr/>
          </a:p>
        </p:txBody>
      </p:sp>
      <p:sp>
        <p:nvSpPr>
          <p:cNvPr id="306" name="Google Shape;30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RecyclerView</a:t>
            </a:r>
            <a:endParaRPr/>
          </a:p>
        </p:txBody>
      </p:sp>
      <p:sp>
        <p:nvSpPr>
          <p:cNvPr id="312" name="Google Shape;31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
              <a:t>A RecyclerView is: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A View group for a scrollable container</a:t>
            </a:r>
            <a:endParaRPr/>
          </a:p>
          <a:p>
            <a:pPr indent="0" lvl="0" marL="0" rtl="0" algn="l">
              <a:spcBef>
                <a:spcPts val="1200"/>
              </a:spcBef>
              <a:spcAft>
                <a:spcPts val="0"/>
              </a:spcAft>
              <a:buClr>
                <a:schemeClr val="dk1"/>
              </a:buClr>
              <a:buSzPct val="61111"/>
              <a:buFont typeface="Arial"/>
              <a:buNone/>
            </a:pPr>
            <a:r>
              <a:rPr lang="en"/>
              <a:t>Ideal for long lists of similar items</a:t>
            </a:r>
            <a:endParaRPr/>
          </a:p>
          <a:p>
            <a:pPr indent="0" lvl="0" marL="0" rtl="0" algn="l">
              <a:spcBef>
                <a:spcPts val="1200"/>
              </a:spcBef>
              <a:spcAft>
                <a:spcPts val="0"/>
              </a:spcAft>
              <a:buClr>
                <a:schemeClr val="dk1"/>
              </a:buClr>
              <a:buSzPct val="61111"/>
              <a:buFont typeface="Arial"/>
              <a:buNone/>
            </a:pPr>
            <a:r>
              <a:rPr lang="en"/>
              <a:t>Uses only a limited number of views that are re-used when they go off-screen. This saves memory and makes it faster to update list items as the user scrolls through data, because it is not necessary to create a new view for every item that appears.</a:t>
            </a:r>
            <a:endParaRPr/>
          </a:p>
          <a:p>
            <a:pPr indent="0" lvl="0" marL="0" rtl="0" algn="l">
              <a:spcBef>
                <a:spcPts val="1200"/>
              </a:spcBef>
              <a:spcAft>
                <a:spcPts val="1200"/>
              </a:spcAft>
              <a:buNone/>
            </a:pPr>
            <a:r>
              <a:rPr lang="en"/>
              <a:t>In general, the RecyclerView keeps as many item views as fit on the screen, plus a few extra at each end of the list to make sure that scrolling is fast and smooth.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Item Layout</a:t>
            </a:r>
            <a:endParaRPr/>
          </a:p>
        </p:txBody>
      </p:sp>
      <p:sp>
        <p:nvSpPr>
          <p:cNvPr id="318" name="Google Shape;31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layout for a list item is kept in a separate file so that the adapter can create item views and edit their contents independently from the layout of the activity.</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Layout Manager</a:t>
            </a:r>
            <a:endParaRPr/>
          </a:p>
        </p:txBody>
      </p:sp>
      <p:sp>
        <p:nvSpPr>
          <p:cNvPr id="324" name="Google Shape;32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1111"/>
              <a:buFont typeface="Arial"/>
              <a:buNone/>
            </a:pPr>
            <a:r>
              <a:rPr lang="en"/>
              <a:t>A layout manager positions item views inside a view group, such as the RecyclerView and determines when to reuse item views that are no longer visible to the user. To reuse (or recycle) a view, a layout manager may ask the adapter to replace the contents of the view with a different element from the dataset. Recycling views in this manner improves performance by avoiding the creation of unnecessary views or performing expensive findViewById() lookups.</a:t>
            </a:r>
            <a:br>
              <a:rPr lang="en"/>
            </a:br>
            <a:br>
              <a:rPr lang="en"/>
            </a:br>
            <a:r>
              <a:rPr lang="en"/>
              <a:t>RecyclerView provides these built-in layout managers:</a:t>
            </a:r>
            <a:endParaRPr/>
          </a:p>
          <a:p>
            <a:pPr indent="-300037" lvl="0" marL="457200" rtl="0" algn="l">
              <a:spcBef>
                <a:spcPts val="1200"/>
              </a:spcBef>
              <a:spcAft>
                <a:spcPts val="0"/>
              </a:spcAft>
              <a:buSzPct val="100000"/>
              <a:buChar char="●"/>
            </a:pPr>
            <a:r>
              <a:rPr b="1" lang="en"/>
              <a:t>LinearLayoutManager</a:t>
            </a:r>
            <a:r>
              <a:rPr lang="en"/>
              <a:t> shows items in a vertical or horizontal scrolling list.</a:t>
            </a:r>
            <a:endParaRPr/>
          </a:p>
          <a:p>
            <a:pPr indent="-300037" lvl="0" marL="457200" rtl="0" algn="l">
              <a:spcBef>
                <a:spcPts val="0"/>
              </a:spcBef>
              <a:spcAft>
                <a:spcPts val="0"/>
              </a:spcAft>
              <a:buSzPct val="100000"/>
              <a:buChar char="●"/>
            </a:pPr>
            <a:r>
              <a:rPr b="1" lang="en"/>
              <a:t>GridLayoutManager </a:t>
            </a:r>
            <a:r>
              <a:rPr lang="en"/>
              <a:t>shows items in a grid.</a:t>
            </a:r>
            <a:endParaRPr/>
          </a:p>
          <a:p>
            <a:pPr indent="-300037" lvl="0" marL="457200" rtl="0" algn="l">
              <a:spcBef>
                <a:spcPts val="0"/>
              </a:spcBef>
              <a:spcAft>
                <a:spcPts val="0"/>
              </a:spcAft>
              <a:buSzPct val="100000"/>
              <a:buChar char="●"/>
            </a:pPr>
            <a:r>
              <a:rPr b="1" lang="en"/>
              <a:t>StaggeredGridLayoutManager </a:t>
            </a:r>
            <a:r>
              <a:rPr lang="en"/>
              <a:t>shows items in a </a:t>
            </a:r>
            <a:r>
              <a:rPr lang="en"/>
              <a:t>staggered grid.</a:t>
            </a:r>
            <a:endParaRPr/>
          </a:p>
          <a:p>
            <a:pPr indent="0" lvl="0" marL="0" rtl="0" algn="l">
              <a:spcBef>
                <a:spcPts val="1200"/>
              </a:spcBef>
              <a:spcAft>
                <a:spcPts val="0"/>
              </a:spcAft>
              <a:buNone/>
            </a:pPr>
            <a:r>
              <a:rPr lang="en"/>
              <a:t>To create a custom layout manager, extend the RecyclerView.LayoutManager class.</a:t>
            </a:r>
            <a:endParaRPr/>
          </a:p>
          <a:p>
            <a:pPr indent="0" lvl="0" marL="0" rtl="0" algn="l">
              <a:spcBef>
                <a:spcPts val="1200"/>
              </a:spcBef>
              <a:spcAft>
                <a:spcPts val="0"/>
              </a:spcAft>
              <a:buClr>
                <a:schemeClr val="dk1"/>
              </a:buClr>
              <a:buSzPct val="61111"/>
              <a:buFont typeface="Arial"/>
              <a:buNone/>
            </a:pPr>
            <a:r>
              <a:rPr b="1" lang="en"/>
              <a:t>Animations</a:t>
            </a:r>
            <a:endParaRPr b="1"/>
          </a:p>
          <a:p>
            <a:pPr indent="0" lvl="0" marL="0" rtl="0" algn="l">
              <a:spcBef>
                <a:spcPts val="1200"/>
              </a:spcBef>
              <a:spcAft>
                <a:spcPts val="0"/>
              </a:spcAft>
              <a:buClr>
                <a:schemeClr val="dk1"/>
              </a:buClr>
              <a:buSzPct val="61111"/>
              <a:buFont typeface="Arial"/>
              <a:buNone/>
            </a:pPr>
            <a:r>
              <a:rPr lang="en"/>
              <a:t>Animations for adding and removing items are enabled by default in RecyclerView. To customize these animations, extend the RecyclerView.ItemAnimator class and use the RecyclerView.setItemAnimator() method.</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nvSpPr>
        <p:spPr>
          <a:xfrm>
            <a:off x="0" y="0"/>
            <a:ext cx="262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LinearLayoutManager </a:t>
            </a:r>
            <a:endParaRPr/>
          </a:p>
        </p:txBody>
      </p:sp>
      <p:sp>
        <p:nvSpPr>
          <p:cNvPr id="330" name="Google Shape;330;p50"/>
          <p:cNvSpPr txBox="1"/>
          <p:nvPr/>
        </p:nvSpPr>
        <p:spPr>
          <a:xfrm>
            <a:off x="3029325" y="0"/>
            <a:ext cx="2626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GridLayoutManager </a:t>
            </a:r>
            <a:endParaRPr/>
          </a:p>
        </p:txBody>
      </p:sp>
      <p:sp>
        <p:nvSpPr>
          <p:cNvPr id="331" name="Google Shape;331;p50"/>
          <p:cNvSpPr txBox="1"/>
          <p:nvPr/>
        </p:nvSpPr>
        <p:spPr>
          <a:xfrm>
            <a:off x="5825400" y="0"/>
            <a:ext cx="3318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StaggeredGridLayoutManager </a:t>
            </a:r>
            <a:endParaRPr/>
          </a:p>
        </p:txBody>
      </p:sp>
      <p:pic>
        <p:nvPicPr>
          <p:cNvPr id="332" name="Google Shape;332;p50"/>
          <p:cNvPicPr preferRelativeResize="0"/>
          <p:nvPr/>
        </p:nvPicPr>
        <p:blipFill rotWithShape="1">
          <a:blip r:embed="rId3">
            <a:alphaModFix/>
          </a:blip>
          <a:srcRect b="0" l="20104" r="50110" t="0"/>
          <a:stretch/>
        </p:blipFill>
        <p:spPr>
          <a:xfrm>
            <a:off x="7012600" y="766500"/>
            <a:ext cx="2131401" cy="4377000"/>
          </a:xfrm>
          <a:prstGeom prst="rect">
            <a:avLst/>
          </a:prstGeom>
          <a:noFill/>
          <a:ln>
            <a:noFill/>
          </a:ln>
        </p:spPr>
      </p:pic>
      <p:pic>
        <p:nvPicPr>
          <p:cNvPr id="333" name="Google Shape;333;p50"/>
          <p:cNvPicPr preferRelativeResize="0"/>
          <p:nvPr/>
        </p:nvPicPr>
        <p:blipFill rotWithShape="1">
          <a:blip r:embed="rId3">
            <a:alphaModFix/>
          </a:blip>
          <a:srcRect b="0" l="49913" r="20629" t="0"/>
          <a:stretch/>
        </p:blipFill>
        <p:spPr>
          <a:xfrm>
            <a:off x="5" y="766500"/>
            <a:ext cx="2107971" cy="4377000"/>
          </a:xfrm>
          <a:prstGeom prst="rect">
            <a:avLst/>
          </a:prstGeom>
          <a:noFill/>
          <a:ln>
            <a:noFill/>
          </a:ln>
        </p:spPr>
      </p:pic>
      <p:pic>
        <p:nvPicPr>
          <p:cNvPr id="334" name="Google Shape;334;p50"/>
          <p:cNvPicPr preferRelativeResize="0"/>
          <p:nvPr/>
        </p:nvPicPr>
        <p:blipFill rotWithShape="1">
          <a:blip r:embed="rId4">
            <a:alphaModFix/>
          </a:blip>
          <a:srcRect b="0" l="20189" r="22322" t="0"/>
          <a:stretch/>
        </p:blipFill>
        <p:spPr>
          <a:xfrm>
            <a:off x="3029325" y="766500"/>
            <a:ext cx="2516250" cy="4377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Adapter</a:t>
            </a:r>
            <a:endParaRPr/>
          </a:p>
        </p:txBody>
      </p:sp>
      <p:sp>
        <p:nvSpPr>
          <p:cNvPr id="340" name="Google Shape;34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An Adapter helps two incompatible interfaces to work together. In the RecyclerView, the adapter connects data with views. It acts as an intermediary between the data and the view. The Adapter receives or retrieves the data, does any work required to make it displayable in a view, and places the data in a view.</a:t>
            </a:r>
            <a:endParaRPr/>
          </a:p>
          <a:p>
            <a:pPr indent="0" lvl="0" marL="0" rtl="0" algn="l">
              <a:spcBef>
                <a:spcPts val="1200"/>
              </a:spcBef>
              <a:spcAft>
                <a:spcPts val="0"/>
              </a:spcAft>
              <a:buClr>
                <a:schemeClr val="dk1"/>
              </a:buClr>
              <a:buSzPct val="61111"/>
              <a:buFont typeface="Arial"/>
              <a:buNone/>
            </a:pPr>
            <a:r>
              <a:rPr lang="en"/>
              <a:t>The RecyclerView.Adapter implements a view holder, and must override the following callbacks:</a:t>
            </a:r>
            <a:endParaRPr/>
          </a:p>
          <a:p>
            <a:pPr indent="-325755" lvl="0" marL="457200" rtl="0" algn="l">
              <a:spcBef>
                <a:spcPts val="1200"/>
              </a:spcBef>
              <a:spcAft>
                <a:spcPts val="0"/>
              </a:spcAft>
              <a:buSzPct val="100000"/>
              <a:buChar char="●"/>
            </a:pPr>
            <a:r>
              <a:rPr b="1" lang="en"/>
              <a:t>onCreateViewHolder() </a:t>
            </a:r>
            <a:r>
              <a:rPr lang="en"/>
              <a:t>inflates an item view and returns a new view holder that contains it. This method is called when the RecyclerView needs a new view holder to represent and item.</a:t>
            </a:r>
            <a:endParaRPr/>
          </a:p>
          <a:p>
            <a:pPr indent="-325755" lvl="0" marL="457200" rtl="0" algn="l">
              <a:spcBef>
                <a:spcPts val="0"/>
              </a:spcBef>
              <a:spcAft>
                <a:spcPts val="0"/>
              </a:spcAft>
              <a:buSzPct val="100000"/>
              <a:buChar char="●"/>
            </a:pPr>
            <a:r>
              <a:rPr b="1" lang="en"/>
              <a:t>onBindViewHolder()</a:t>
            </a:r>
            <a:r>
              <a:rPr lang="en"/>
              <a:t> sets the contents of an item at a given position in the RecyclerView. This is called by the RecyclerView, for example, when a new item scrolls into view.</a:t>
            </a:r>
            <a:endParaRPr/>
          </a:p>
          <a:p>
            <a:pPr indent="-325755" lvl="0" marL="457200" rtl="0" algn="l">
              <a:spcBef>
                <a:spcPts val="0"/>
              </a:spcBef>
              <a:spcAft>
                <a:spcPts val="0"/>
              </a:spcAft>
              <a:buSzPct val="100000"/>
              <a:buChar char="●"/>
            </a:pPr>
            <a:r>
              <a:rPr b="1" lang="en"/>
              <a:t>getItemCount(</a:t>
            </a:r>
            <a:r>
              <a:rPr lang="en"/>
              <a:t>) returns the total number of items in the data set held by the adapter.</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Design</a:t>
            </a:r>
            <a:endParaRPr>
              <a:solidFill>
                <a:schemeClr val="lt1"/>
              </a:solidFill>
            </a:endParaRPr>
          </a:p>
        </p:txBody>
      </p:sp>
      <p:pic>
        <p:nvPicPr>
          <p:cNvPr id="71" name="Google Shape;71;p16"/>
          <p:cNvPicPr preferRelativeResize="0"/>
          <p:nvPr/>
        </p:nvPicPr>
        <p:blipFill rotWithShape="1">
          <a:blip r:embed="rId3">
            <a:alphaModFix/>
          </a:blip>
          <a:srcRect b="7026" l="36992" r="15690" t="20530"/>
          <a:stretch/>
        </p:blipFill>
        <p:spPr>
          <a:xfrm>
            <a:off x="2941558" y="0"/>
            <a:ext cx="6202445"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holder</a:t>
            </a:r>
            <a:endParaRPr/>
          </a:p>
        </p:txBody>
      </p:sp>
      <p:sp>
        <p:nvSpPr>
          <p:cNvPr id="346" name="Google Shape;34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 RecyclerView.ViewHolder describes an item view and metadata about its place within the RecyclerView. Each view holder holds one set of data. The adapter adds data to view holders for the layout manager to display.</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You define your view holder layout in an XML resource file. It can contain (almost) any type of view, including clickable elements.</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Implementing a Recycler View</a:t>
            </a:r>
            <a:endParaRPr/>
          </a:p>
        </p:txBody>
      </p:sp>
      <p:sp>
        <p:nvSpPr>
          <p:cNvPr id="352" name="Google Shape;35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Add the RecyclerView dependency to the app's app/build.gradle file.</a:t>
            </a:r>
            <a:endParaRPr/>
          </a:p>
          <a:p>
            <a:pPr indent="-342900" lvl="0" marL="457200" rtl="0" algn="l">
              <a:spcBef>
                <a:spcPts val="0"/>
              </a:spcBef>
              <a:spcAft>
                <a:spcPts val="0"/>
              </a:spcAft>
              <a:buSzPts val="1800"/>
              <a:buAutoNum type="arabicPeriod"/>
            </a:pPr>
            <a:r>
              <a:rPr lang="en"/>
              <a:t>Add the RecyclerView to the activity's layout</a:t>
            </a:r>
            <a:endParaRPr/>
          </a:p>
          <a:p>
            <a:pPr indent="-342900" lvl="0" marL="457200" rtl="0" algn="l">
              <a:spcBef>
                <a:spcPts val="0"/>
              </a:spcBef>
              <a:spcAft>
                <a:spcPts val="0"/>
              </a:spcAft>
              <a:buSzPts val="1800"/>
              <a:buAutoNum type="arabicPeriod"/>
            </a:pPr>
            <a:r>
              <a:rPr lang="en"/>
              <a:t>Create a layout XML file for one item</a:t>
            </a:r>
            <a:endParaRPr/>
          </a:p>
          <a:p>
            <a:pPr indent="-342900" lvl="0" marL="457200" rtl="0" algn="l">
              <a:spcBef>
                <a:spcPts val="0"/>
              </a:spcBef>
              <a:spcAft>
                <a:spcPts val="0"/>
              </a:spcAft>
              <a:buSzPts val="1800"/>
              <a:buAutoNum type="arabicPeriod"/>
            </a:pPr>
            <a:r>
              <a:rPr lang="en"/>
              <a:t>Extend RecyclerView.Adapter and implement onCreateViewHolder and onBindViewHolder methods.</a:t>
            </a:r>
            <a:endParaRPr/>
          </a:p>
          <a:p>
            <a:pPr indent="-342900" lvl="0" marL="457200" rtl="0" algn="l">
              <a:spcBef>
                <a:spcPts val="0"/>
              </a:spcBef>
              <a:spcAft>
                <a:spcPts val="0"/>
              </a:spcAft>
              <a:buSzPts val="1800"/>
              <a:buAutoNum type="arabicPeriod"/>
            </a:pPr>
            <a:r>
              <a:rPr lang="en"/>
              <a:t>Extend RecyclerView.ViewHolder to create a view holder for your item layout. You can add click behavior by overriding the onClick method.</a:t>
            </a:r>
            <a:endParaRPr/>
          </a:p>
          <a:p>
            <a:pPr indent="-342900" lvl="0" marL="457200" rtl="0" algn="l">
              <a:spcBef>
                <a:spcPts val="0"/>
              </a:spcBef>
              <a:spcAft>
                <a:spcPts val="0"/>
              </a:spcAft>
              <a:buSzPts val="1800"/>
              <a:buAutoNum type="arabicPeriod"/>
            </a:pPr>
            <a:r>
              <a:rPr lang="en"/>
              <a:t>In your activity, In the onCreate method, create a RecyclerView and initialize it with the adapter and a layout manager.</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Add the dependency to app/build.gradle</a:t>
            </a:r>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Add the recycler view library to your app/build.gradle file as a dependency. Look at the chapter on support libraries or the RecyclerView practical, if you need detailed instructions.</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i="1" lang="en"/>
              <a:t>dependencies {</a:t>
            </a:r>
            <a:endParaRPr i="1"/>
          </a:p>
          <a:p>
            <a:pPr indent="0" lvl="0" marL="0" rtl="0" algn="l">
              <a:spcBef>
                <a:spcPts val="1200"/>
              </a:spcBef>
              <a:spcAft>
                <a:spcPts val="0"/>
              </a:spcAft>
              <a:buClr>
                <a:schemeClr val="dk1"/>
              </a:buClr>
              <a:buSzPct val="61111"/>
              <a:buFont typeface="Arial"/>
              <a:buNone/>
            </a:pPr>
            <a:r>
              <a:rPr i="1" lang="en"/>
              <a:t>    ...</a:t>
            </a:r>
            <a:endParaRPr i="1"/>
          </a:p>
          <a:p>
            <a:pPr indent="0" lvl="0" marL="0" rtl="0" algn="l">
              <a:spcBef>
                <a:spcPts val="1200"/>
              </a:spcBef>
              <a:spcAft>
                <a:spcPts val="0"/>
              </a:spcAft>
              <a:buClr>
                <a:schemeClr val="dk1"/>
              </a:buClr>
              <a:buSzPct val="61111"/>
              <a:buFont typeface="Arial"/>
              <a:buNone/>
            </a:pPr>
            <a:r>
              <a:rPr i="1" lang="en"/>
              <a:t>    compile 'com.android.support:recyclerview-v7:24.1.1'</a:t>
            </a:r>
            <a:endParaRPr i="1"/>
          </a:p>
          <a:p>
            <a:pPr indent="0" lvl="0" marL="0" rtl="0" algn="l">
              <a:spcBef>
                <a:spcPts val="1200"/>
              </a:spcBef>
              <a:spcAft>
                <a:spcPts val="0"/>
              </a:spcAft>
              <a:buClr>
                <a:schemeClr val="dk1"/>
              </a:buClr>
              <a:buSzPct val="61111"/>
              <a:buFont typeface="Arial"/>
              <a:buNone/>
            </a:pPr>
            <a:r>
              <a:rPr i="1" lang="en"/>
              <a:t>    ...</a:t>
            </a:r>
            <a:endParaRPr i="1"/>
          </a:p>
          <a:p>
            <a:pPr indent="0" lvl="0" marL="0" rtl="0" algn="l">
              <a:spcBef>
                <a:spcPts val="1200"/>
              </a:spcBef>
              <a:spcAft>
                <a:spcPts val="1200"/>
              </a:spcAft>
              <a:buNone/>
            </a:pPr>
            <a:r>
              <a:rPr i="1" lang="en"/>
              <a:t>}</a:t>
            </a:r>
            <a:endParaRPr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Add a RecyclerView to your activity's layout</a:t>
            </a:r>
            <a:endParaRPr/>
          </a:p>
        </p:txBody>
      </p:sp>
      <p:sp>
        <p:nvSpPr>
          <p:cNvPr id="364" name="Google Shape;36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Add the RecyclerView in your activity's layout file.</a:t>
            </a:r>
            <a:endParaRPr/>
          </a:p>
          <a:p>
            <a:pPr indent="0" lvl="0" marL="0" rtl="0" algn="l">
              <a:spcBef>
                <a:spcPts val="1200"/>
              </a:spcBef>
              <a:spcAft>
                <a:spcPts val="0"/>
              </a:spcAft>
              <a:buClr>
                <a:schemeClr val="dk1"/>
              </a:buClr>
              <a:buSzPct val="61111"/>
              <a:buFont typeface="Arial"/>
              <a:buNone/>
            </a:pPr>
            <a:r>
              <a:rPr i="1" lang="en"/>
              <a:t>    &lt;android.support.v7.widget.RecyclerView </a:t>
            </a:r>
            <a:br>
              <a:rPr i="1" lang="en"/>
            </a:br>
            <a:r>
              <a:rPr i="1" lang="en"/>
              <a:t>        android:id="@+id/recyclerview"</a:t>
            </a:r>
            <a:br>
              <a:rPr i="1" lang="en"/>
            </a:br>
            <a:r>
              <a:rPr i="1" lang="en"/>
              <a:t>        android:layout_width="match_parent"</a:t>
            </a:r>
            <a:br>
              <a:rPr i="1" lang="en"/>
            </a:br>
            <a:r>
              <a:rPr i="1" lang="en"/>
              <a:t>        android:layout_height="match_parent"&gt;</a:t>
            </a:r>
            <a:br>
              <a:rPr i="1" lang="en"/>
            </a:br>
            <a:r>
              <a:rPr i="1" lang="en"/>
              <a:t>    &lt;/android.support.v7.widget.RecyclerView&gt;</a:t>
            </a:r>
            <a:endParaRPr i="1"/>
          </a:p>
          <a:p>
            <a:pPr indent="0" lvl="0" marL="0" rtl="0" algn="l">
              <a:spcBef>
                <a:spcPts val="1200"/>
              </a:spcBef>
              <a:spcAft>
                <a:spcPts val="0"/>
              </a:spcAft>
              <a:buClr>
                <a:schemeClr val="dk1"/>
              </a:buClr>
              <a:buSzPct val="61111"/>
              <a:buFont typeface="Arial"/>
              <a:buNone/>
            </a:pPr>
            <a:r>
              <a:rPr lang="en"/>
              <a:t>Use the recycler view from the support library to be compatible with older devices. The only required attributes are the id, along with the width and height. Customize the items, not this view group.</a:t>
            </a:r>
            <a:endParaRPr/>
          </a:p>
          <a:p>
            <a:pPr indent="0" lvl="0" marL="0" rtl="0" algn="l">
              <a:spcBef>
                <a:spcPts val="1200"/>
              </a:spcBef>
              <a:spcAft>
                <a:spcPts val="0"/>
              </a:spcAft>
              <a:buNone/>
            </a:pPr>
            <a:r>
              <a:rPr b="1" lang="en"/>
              <a:t>androidx.recyclerview.widget.RecyclerView</a:t>
            </a:r>
            <a:endParaRPr b="1"/>
          </a:p>
          <a:p>
            <a:pPr indent="0" lvl="0" marL="0" rtl="0" algn="l">
              <a:spcBef>
                <a:spcPts val="1200"/>
              </a:spcBef>
              <a:spcAft>
                <a:spcPts val="1200"/>
              </a:spcAft>
              <a:buClr>
                <a:schemeClr val="dk1"/>
              </a:buClr>
              <a:buSzPct val="61111"/>
              <a:buFont typeface="Arial"/>
              <a:buNone/>
            </a:pPr>
            <a:r>
              <a:rPr b="1" lang="en"/>
              <a:t>android.support.v7.widget.RecyclerView</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Create the layout for one item</a:t>
            </a:r>
            <a:endParaRPr/>
          </a:p>
        </p:txBody>
      </p:sp>
      <p:sp>
        <p:nvSpPr>
          <p:cNvPr id="370" name="Google Shape;37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1"/>
              </a:buClr>
              <a:buSzPct val="61111"/>
              <a:buFont typeface="Arial"/>
              <a:buNone/>
            </a:pPr>
            <a:r>
              <a:rPr lang="en"/>
              <a:t>Create an XML resource file and specify the layout of one item. This will be used by the adapter to create the view holder.</a:t>
            </a:r>
            <a:br>
              <a:rPr lang="en"/>
            </a:br>
            <a:br>
              <a:rPr lang="en"/>
            </a:br>
            <a:r>
              <a:rPr i="1" lang="en"/>
              <a:t>&lt;LinearLayout xmlns:android="</a:t>
            </a:r>
            <a:r>
              <a:rPr i="1" lang="en" u="sng">
                <a:solidFill>
                  <a:schemeClr val="hlink"/>
                </a:solidFill>
                <a:hlinkClick r:id="rId3"/>
              </a:rPr>
              <a:t>http://schemas.android.com/apk/res/android</a:t>
            </a:r>
            <a:r>
              <a:rPr i="1" lang="en"/>
              <a:t>"</a:t>
            </a:r>
            <a:br>
              <a:rPr i="1" lang="en"/>
            </a:br>
            <a:r>
              <a:rPr i="1" lang="en"/>
              <a:t>    android:layout_width="match_parent"</a:t>
            </a:r>
            <a:br>
              <a:rPr i="1" lang="en"/>
            </a:br>
            <a:r>
              <a:rPr i="1" lang="en"/>
              <a:t>    android:layout_height="wrap_content"</a:t>
            </a:r>
            <a:br>
              <a:rPr i="1" lang="en"/>
            </a:br>
            <a:r>
              <a:rPr i="1" lang="en"/>
              <a:t>    android:orientation="vertical"</a:t>
            </a:r>
            <a:br>
              <a:rPr i="1" lang="en"/>
            </a:br>
            <a:r>
              <a:rPr i="1" lang="en"/>
              <a:t>    android:padding="6dp"&gt;</a:t>
            </a:r>
            <a:endParaRPr i="1"/>
          </a:p>
          <a:p>
            <a:pPr indent="0" lvl="0" marL="0" rtl="0" algn="l">
              <a:spcBef>
                <a:spcPts val="1200"/>
              </a:spcBef>
              <a:spcAft>
                <a:spcPts val="0"/>
              </a:spcAft>
              <a:buClr>
                <a:schemeClr val="dk1"/>
              </a:buClr>
              <a:buSzPct val="61111"/>
              <a:buFont typeface="Arial"/>
              <a:buNone/>
            </a:pPr>
            <a:r>
              <a:rPr i="1" lang="en"/>
              <a:t>    &lt;TextView</a:t>
            </a:r>
            <a:br>
              <a:rPr i="1" lang="en"/>
            </a:br>
            <a:r>
              <a:rPr i="1" lang="en"/>
              <a:t> </a:t>
            </a:r>
            <a:r>
              <a:rPr i="1" lang="en"/>
              <a:t>       android:id="@+id/word"</a:t>
            </a:r>
            <a:br>
              <a:rPr i="1" lang="en"/>
            </a:br>
            <a:r>
              <a:rPr i="1" lang="en"/>
              <a:t>        style="@style/word_title" /&gt;</a:t>
            </a:r>
            <a:endParaRPr i="1"/>
          </a:p>
          <a:p>
            <a:pPr indent="0" lvl="0" marL="0" rtl="0" algn="l">
              <a:spcBef>
                <a:spcPts val="1200"/>
              </a:spcBef>
              <a:spcAft>
                <a:spcPts val="0"/>
              </a:spcAft>
              <a:buClr>
                <a:schemeClr val="dk1"/>
              </a:buClr>
              <a:buSzPct val="61111"/>
              <a:buFont typeface="Arial"/>
              <a:buNone/>
            </a:pPr>
            <a:r>
              <a:rPr i="1" lang="en"/>
              <a:t>&lt;/LinearLayout&gt;</a:t>
            </a:r>
            <a:endParaRPr i="1"/>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T</a:t>
            </a:r>
            <a:r>
              <a:rPr lang="en"/>
              <a:t>he text view has a </a:t>
            </a:r>
            <a:r>
              <a:rPr b="1" lang="en"/>
              <a:t>@style</a:t>
            </a:r>
            <a:r>
              <a:rPr lang="en"/>
              <a:t> element. A style is a collection of properties that specifies the look of a view. You can use styles to share display attributes with multiple views. An easy way to create a style is to extract the style of a UI element that you already created. For example, after styling a TextView, Right-click &gt; Refactor &gt; Extract &gt; Style on the element and follow the dialog prompts.</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Create an adapter with a view holder</a:t>
            </a:r>
            <a:endParaRPr/>
          </a:p>
        </p:txBody>
      </p:sp>
      <p:sp>
        <p:nvSpPr>
          <p:cNvPr id="376" name="Google Shape;376;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Extend RecyclerView.Adapter and implement the onCrateViewHolder and onBindViewHolder methods.</a:t>
            </a:r>
            <a:br>
              <a:rPr lang="en"/>
            </a:br>
            <a:r>
              <a:rPr lang="en"/>
              <a:t>C</a:t>
            </a:r>
            <a:r>
              <a:rPr lang="en"/>
              <a:t>reate a new Java class with the following signature:</a:t>
            </a:r>
            <a:br>
              <a:rPr lang="en"/>
            </a:br>
            <a:br>
              <a:rPr lang="en"/>
            </a:br>
            <a:r>
              <a:rPr i="1" lang="en"/>
              <a:t>public class WordListAdapter extends </a:t>
            </a:r>
            <a:r>
              <a:rPr b="1" i="1" lang="en"/>
              <a:t>RecyclerView.Adapter</a:t>
            </a:r>
            <a:r>
              <a:rPr i="1" lang="en"/>
              <a:t>&lt;WordListAdapter.WordViewHolder&gt; {}</a:t>
            </a:r>
            <a:br>
              <a:rPr lang="en"/>
            </a:br>
            <a:br>
              <a:rPr lang="en"/>
            </a:br>
            <a:r>
              <a:rPr lang="en"/>
              <a:t>In the constructor, get an inflater from the current contex, and your data.</a:t>
            </a:r>
            <a:endParaRPr/>
          </a:p>
          <a:p>
            <a:pPr indent="0" lvl="0" marL="0" rtl="0" algn="l">
              <a:spcBef>
                <a:spcPts val="1200"/>
              </a:spcBef>
              <a:spcAft>
                <a:spcPts val="0"/>
              </a:spcAft>
              <a:buClr>
                <a:schemeClr val="dk1"/>
              </a:buClr>
              <a:buSzPct val="61111"/>
              <a:buFont typeface="Arial"/>
              <a:buNone/>
            </a:pPr>
            <a:br>
              <a:rPr lang="en"/>
            </a:br>
            <a:r>
              <a:rPr i="1" lang="en"/>
              <a:t>public WordListAdapter(Context context, LinkedList&lt;String&gt; wordList) {</a:t>
            </a:r>
            <a:endParaRPr i="1"/>
          </a:p>
          <a:p>
            <a:pPr indent="0" lvl="0" marL="0" rtl="0" algn="l">
              <a:spcBef>
                <a:spcPts val="1200"/>
              </a:spcBef>
              <a:spcAft>
                <a:spcPts val="0"/>
              </a:spcAft>
              <a:buClr>
                <a:schemeClr val="dk1"/>
              </a:buClr>
              <a:buSzPct val="61111"/>
              <a:buFont typeface="Arial"/>
              <a:buNone/>
            </a:pPr>
            <a:r>
              <a:rPr i="1" lang="en"/>
              <a:t>        mInflater = LayoutInflater.from(context);</a:t>
            </a:r>
            <a:endParaRPr i="1"/>
          </a:p>
          <a:p>
            <a:pPr indent="0" lvl="0" marL="0" rtl="0" algn="l">
              <a:spcBef>
                <a:spcPts val="1200"/>
              </a:spcBef>
              <a:spcAft>
                <a:spcPts val="0"/>
              </a:spcAft>
              <a:buClr>
                <a:schemeClr val="dk1"/>
              </a:buClr>
              <a:buSzPct val="61111"/>
              <a:buFont typeface="Arial"/>
              <a:buNone/>
            </a:pPr>
            <a:r>
              <a:rPr i="1" lang="en"/>
              <a:t>        this.mWordList = wordList;</a:t>
            </a:r>
            <a:endParaRPr i="1"/>
          </a:p>
          <a:p>
            <a:pPr indent="0" lvl="0" marL="0" rtl="0" algn="l">
              <a:spcBef>
                <a:spcPts val="1200"/>
              </a:spcBef>
              <a:spcAft>
                <a:spcPts val="0"/>
              </a:spcAft>
              <a:buClr>
                <a:schemeClr val="dk1"/>
              </a:buClr>
              <a:buSzPct val="61111"/>
              <a:buFont typeface="Arial"/>
              <a:buNone/>
            </a:pPr>
            <a:r>
              <a:rPr i="1" lang="en"/>
              <a:t>    }</a:t>
            </a:r>
            <a:endParaRPr i="1"/>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Create an adapter (implement Methods)</a:t>
            </a:r>
            <a:endParaRPr/>
          </a:p>
        </p:txBody>
      </p:sp>
      <p:sp>
        <p:nvSpPr>
          <p:cNvPr id="382" name="Google Shape;38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Clr>
                <a:schemeClr val="dk1"/>
              </a:buClr>
              <a:buSzPct val="61111"/>
              <a:buFont typeface="Arial"/>
              <a:buNone/>
            </a:pPr>
            <a:r>
              <a:rPr lang="en"/>
              <a:t>onCreateViewHolder() creates a view and returns it.</a:t>
            </a:r>
            <a:br>
              <a:rPr lang="en"/>
            </a:br>
            <a:br>
              <a:rPr lang="en"/>
            </a:br>
            <a:r>
              <a:rPr i="1" lang="en"/>
              <a:t>@Override</a:t>
            </a:r>
            <a:br>
              <a:rPr i="1" lang="en"/>
            </a:br>
            <a:r>
              <a:rPr i="1" lang="en"/>
              <a:t>public WordViewHolder onCreateViewHolder(ViewGroup parent, int viewType){</a:t>
            </a:r>
            <a:br>
              <a:rPr i="1" lang="en"/>
            </a:br>
            <a:r>
              <a:rPr i="1" lang="en"/>
              <a:t>    // Inflate an item view.</a:t>
            </a:r>
            <a:br>
              <a:rPr i="1" lang="en"/>
            </a:br>
            <a:r>
              <a:rPr i="1" lang="en"/>
              <a:t>    View mItemView = mInflater.inflate(R.layout.wordlist_item, parent, false);</a:t>
            </a:r>
            <a:br>
              <a:rPr i="1" lang="en"/>
            </a:br>
            <a:r>
              <a:rPr i="1" lang="en"/>
              <a:t>    return new WordViewHolder(mItemView, this);</a:t>
            </a:r>
            <a:br>
              <a:rPr i="1" lang="en"/>
            </a:br>
            <a:r>
              <a:rPr i="1" lang="en"/>
              <a:t>}</a:t>
            </a:r>
            <a:br>
              <a:rPr i="1" lang="en"/>
            </a:br>
            <a:br>
              <a:rPr lang="en"/>
            </a:br>
            <a:br>
              <a:rPr lang="en"/>
            </a:br>
            <a:r>
              <a:rPr lang="en"/>
              <a:t>onBindViewHolder() associates the data with the view holder for a given position in the RecyclerView.</a:t>
            </a:r>
            <a:br>
              <a:rPr lang="en"/>
            </a:br>
            <a:br>
              <a:rPr i="1" lang="en"/>
            </a:br>
            <a:r>
              <a:rPr i="1" lang="en"/>
              <a:t>@Override</a:t>
            </a:r>
            <a:br>
              <a:rPr i="1" lang="en"/>
            </a:br>
            <a:r>
              <a:rPr i="1" lang="en"/>
              <a:t>public void onBindViewHolder(WordViewHolder holder, int position) {</a:t>
            </a:r>
            <a:br>
              <a:rPr i="1" lang="en"/>
            </a:br>
            <a:r>
              <a:rPr i="1" lang="en"/>
              <a:t>    // Retrieve the data for that position</a:t>
            </a:r>
            <a:br>
              <a:rPr i="1" lang="en"/>
            </a:br>
            <a:r>
              <a:rPr i="1" lang="en"/>
              <a:t>    String mCurrent = mWordList.get(position);</a:t>
            </a:r>
            <a:br>
              <a:rPr i="1" lang="en"/>
            </a:br>
            <a:r>
              <a:rPr i="1" lang="en"/>
              <a:t>    // Add the data to the view</a:t>
            </a:r>
            <a:br>
              <a:rPr i="1" lang="en"/>
            </a:br>
            <a:r>
              <a:rPr i="1" lang="en"/>
              <a:t>    holder.wordItemView.setText(mCurrent);</a:t>
            </a:r>
            <a:br>
              <a:rPr i="1" lang="en"/>
            </a:br>
            <a:r>
              <a:rPr i="1" lang="en"/>
              <a:t>}</a:t>
            </a:r>
            <a:endParaRPr i="1"/>
          </a:p>
          <a:p>
            <a:pPr indent="0" lvl="0" marL="0" rtl="0" algn="l">
              <a:spcBef>
                <a:spcPts val="1200"/>
              </a:spcBef>
              <a:spcAft>
                <a:spcPts val="1200"/>
              </a:spcAft>
              <a:buNone/>
            </a:pPr>
            <a:r>
              <a:rPr lang="en"/>
              <a:t>getItemCount() returns to number of data items available for displaying.</a:t>
            </a:r>
            <a:br>
              <a:rPr i="1" lang="en"/>
            </a:br>
            <a:br>
              <a:rPr i="1" lang="en"/>
            </a:br>
            <a:r>
              <a:rPr i="1" lang="en"/>
              <a:t> @Override</a:t>
            </a:r>
            <a:br>
              <a:rPr i="1" lang="en"/>
            </a:br>
            <a:r>
              <a:rPr i="1" lang="en"/>
              <a:t>public int getItemCount() {</a:t>
            </a:r>
            <a:br>
              <a:rPr i="1" lang="en"/>
            </a:br>
            <a:r>
              <a:rPr i="1" lang="en"/>
              <a:t>    return mWordList.size();</a:t>
            </a:r>
            <a:br>
              <a:rPr i="1" lang="en"/>
            </a:br>
            <a:r>
              <a:rPr i="1" lang="en"/>
              <a:t>}</a:t>
            </a:r>
            <a:endParaRPr i="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Implement the view holder class</a:t>
            </a:r>
            <a:endParaRPr/>
          </a:p>
        </p:txBody>
      </p:sp>
      <p:sp>
        <p:nvSpPr>
          <p:cNvPr id="388" name="Google Shape;38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1200"/>
              </a:spcAft>
              <a:buNone/>
            </a:pPr>
            <a:r>
              <a:rPr lang="en"/>
              <a:t>Extend RecyclerView.ViewHolder to create a view holder for your item layout. You can add click behavior by overriding the onClick method.</a:t>
            </a:r>
            <a:br>
              <a:rPr lang="en"/>
            </a:br>
            <a:r>
              <a:rPr lang="en"/>
              <a:t>This class is usually defined as an inner class to the adapter and extends RecyclerView.ViewHolder.</a:t>
            </a:r>
            <a:br>
              <a:rPr lang="en"/>
            </a:br>
            <a:br>
              <a:rPr lang="en"/>
            </a:br>
            <a:r>
              <a:rPr lang="en"/>
              <a:t>	</a:t>
            </a:r>
            <a:r>
              <a:rPr i="1" lang="en"/>
              <a:t>c</a:t>
            </a:r>
            <a:r>
              <a:rPr i="1" lang="en"/>
              <a:t>lass WordViewHolder extends RecyclerView.ViewHolder {}</a:t>
            </a:r>
            <a:br>
              <a:rPr lang="en"/>
            </a:br>
            <a:br>
              <a:rPr lang="en"/>
            </a:br>
            <a:r>
              <a:rPr lang="en"/>
              <a:t>If you want to add click handling, you need to implement a click listener. One way to do this is to have the view holder implement the click listener methods.</a:t>
            </a:r>
            <a:br>
              <a:rPr lang="en"/>
            </a:br>
            <a:br>
              <a:rPr i="1" lang="en"/>
            </a:br>
            <a:r>
              <a:rPr i="1" lang="en"/>
              <a:t>	</a:t>
            </a:r>
            <a:r>
              <a:rPr i="1" lang="en"/>
              <a:t>// Extend the signature of WordVewHolder to implement a click listener.</a:t>
            </a:r>
            <a:br>
              <a:rPr i="1" lang="en"/>
            </a:br>
            <a:r>
              <a:rPr i="1" lang="en"/>
              <a:t>	class WordViewHolder extends RecyclerView.ViewHolder implements View.OnClickListener {}</a:t>
            </a:r>
            <a:br>
              <a:rPr i="1" lang="en"/>
            </a:br>
            <a:br>
              <a:rPr lang="en"/>
            </a:br>
            <a:r>
              <a:rPr lang="en"/>
              <a:t>In its constructor, the view holder has to inflate its layout, associate with its adapter, and, if applicable, set a click listener.</a:t>
            </a:r>
            <a:br>
              <a:rPr lang="en"/>
            </a:br>
            <a:br>
              <a:rPr i="1" lang="en"/>
            </a:br>
            <a:r>
              <a:rPr i="1" lang="en"/>
              <a:t>	public WordViewHolder(View itemView, WordListAdapter adapter) {</a:t>
            </a:r>
            <a:br>
              <a:rPr i="1" lang="en"/>
            </a:br>
            <a:r>
              <a:rPr i="1" lang="en"/>
              <a:t>	    super(itemView);</a:t>
            </a:r>
            <a:br>
              <a:rPr i="1" lang="en"/>
            </a:br>
            <a:r>
              <a:rPr i="1" lang="en"/>
              <a:t>	    wordItemView = (TextView) itemView.findViewById(R.id.word);</a:t>
            </a:r>
            <a:br>
              <a:rPr i="1" lang="en"/>
            </a:br>
            <a:r>
              <a:rPr i="1" lang="en"/>
              <a:t>	    this.mAdapter = adapter;</a:t>
            </a:r>
            <a:br>
              <a:rPr i="1" lang="en"/>
            </a:br>
            <a:r>
              <a:rPr i="1" lang="en"/>
              <a:t>	    itemView.setOnClickListener(this);</a:t>
            </a:r>
            <a:br>
              <a:rPr i="1" lang="en"/>
            </a:br>
            <a:r>
              <a:rPr i="1"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Implement the view holder class (onClickListener)</a:t>
            </a:r>
            <a:endParaRPr/>
          </a:p>
        </p:txBody>
      </p:sp>
      <p:sp>
        <p:nvSpPr>
          <p:cNvPr id="394" name="Google Shape;39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i="1" lang="en"/>
              <a:t>@Override</a:t>
            </a:r>
            <a:endParaRPr i="1"/>
          </a:p>
          <a:p>
            <a:pPr indent="0" lvl="0" marL="0" rtl="0" algn="l">
              <a:spcBef>
                <a:spcPts val="1200"/>
              </a:spcBef>
              <a:spcAft>
                <a:spcPts val="0"/>
              </a:spcAft>
              <a:buClr>
                <a:schemeClr val="dk1"/>
              </a:buClr>
              <a:buSzPts val="1100"/>
              <a:buFont typeface="Arial"/>
              <a:buNone/>
            </a:pPr>
            <a:r>
              <a:rPr i="1" lang="en"/>
              <a:t>public void onClick(View v) {</a:t>
            </a:r>
            <a:endParaRPr i="1"/>
          </a:p>
          <a:p>
            <a:pPr indent="0" lvl="0" marL="0" rtl="0" algn="l">
              <a:spcBef>
                <a:spcPts val="1200"/>
              </a:spcBef>
              <a:spcAft>
                <a:spcPts val="0"/>
              </a:spcAft>
              <a:buClr>
                <a:schemeClr val="dk1"/>
              </a:buClr>
              <a:buSzPts val="1100"/>
              <a:buFont typeface="Arial"/>
              <a:buNone/>
            </a:pPr>
            <a:r>
              <a:rPr i="1" lang="en"/>
              <a:t>    wordItemView.setText ("Clicked! "+ wordItemView.getText());</a:t>
            </a:r>
            <a:endParaRPr i="1"/>
          </a:p>
          <a:p>
            <a:pPr indent="0" lvl="0" marL="0" rtl="0" algn="l">
              <a:spcBef>
                <a:spcPts val="1200"/>
              </a:spcBef>
              <a:spcAft>
                <a:spcPts val="0"/>
              </a:spcAft>
              <a:buClr>
                <a:schemeClr val="dk1"/>
              </a:buClr>
              <a:buSzPts val="1100"/>
              <a:buFont typeface="Arial"/>
              <a:buNone/>
            </a:pPr>
            <a:r>
              <a:rPr i="1" lang="en"/>
              <a:t>}</a:t>
            </a:r>
            <a:endParaRPr i="1"/>
          </a:p>
          <a:p>
            <a:pPr indent="0" lvl="0" marL="0" rtl="0" algn="l">
              <a:spcBef>
                <a:spcPts val="1200"/>
              </a:spcBef>
              <a:spcAft>
                <a:spcPts val="0"/>
              </a:spcAft>
              <a:buClr>
                <a:schemeClr val="dk1"/>
              </a:buClr>
              <a:buSzPts val="1100"/>
              <a:buFont typeface="Arial"/>
              <a:buNone/>
            </a:pPr>
            <a:r>
              <a:rPr lang="en"/>
              <a:t>Note that to attach click listeners to other elements of the view holder, you do that dynamically in onBindViewHolder. (You will do this a later practical, when you will be extending the recycler view code from the practical.)</a:t>
            </a:r>
            <a:endParaRPr/>
          </a:p>
          <a:p>
            <a:pPr indent="0" lvl="0" marL="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Create the RecyclerView</a:t>
            </a:r>
            <a:endParaRPr/>
          </a:p>
        </p:txBody>
      </p:sp>
      <p:sp>
        <p:nvSpPr>
          <p:cNvPr id="400" name="Google Shape;40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Clr>
                <a:schemeClr val="dk1"/>
              </a:buClr>
              <a:buSzPct val="61111"/>
              <a:buFont typeface="Arial"/>
              <a:buNone/>
            </a:pPr>
            <a:r>
              <a:rPr lang="en"/>
              <a:t>Finally, to tie it all together, in your activity's onCreate() method:</a:t>
            </a:r>
            <a:endParaRPr/>
          </a:p>
          <a:p>
            <a:pPr indent="0" lvl="0" marL="0" rtl="0" algn="l">
              <a:spcBef>
                <a:spcPts val="1200"/>
              </a:spcBef>
              <a:spcAft>
                <a:spcPts val="0"/>
              </a:spcAft>
              <a:buClr>
                <a:schemeClr val="dk1"/>
              </a:buClr>
              <a:buSzPct val="61111"/>
              <a:buFont typeface="Arial"/>
              <a:buNone/>
            </a:pPr>
            <a:r>
              <a:rPr lang="en"/>
              <a:t>Get a handle to the RecyclerView.</a:t>
            </a:r>
            <a:endParaRPr/>
          </a:p>
          <a:p>
            <a:pPr indent="0" lvl="0" marL="0" rtl="0" algn="l">
              <a:spcBef>
                <a:spcPts val="1200"/>
              </a:spcBef>
              <a:spcAft>
                <a:spcPts val="0"/>
              </a:spcAft>
              <a:buClr>
                <a:schemeClr val="dk1"/>
              </a:buClr>
              <a:buSzPct val="61111"/>
              <a:buFont typeface="Arial"/>
              <a:buNone/>
            </a:pPr>
            <a:r>
              <a:rPr i="1" lang="en"/>
              <a:t>mRecyclerView = (RecyclerView) findViewById(R.id.recyclerview);</a:t>
            </a:r>
            <a:endParaRPr i="1"/>
          </a:p>
          <a:p>
            <a:pPr indent="0" lvl="0" marL="0" rtl="0" algn="l">
              <a:spcBef>
                <a:spcPts val="1200"/>
              </a:spcBef>
              <a:spcAft>
                <a:spcPts val="0"/>
              </a:spcAft>
              <a:buClr>
                <a:schemeClr val="dk1"/>
              </a:buClr>
              <a:buSzPct val="61111"/>
              <a:buFont typeface="Arial"/>
              <a:buNone/>
            </a:pPr>
            <a:r>
              <a:rPr lang="en"/>
              <a:t>Create an adapter and supply the data to be displayed.</a:t>
            </a:r>
            <a:endParaRPr/>
          </a:p>
          <a:p>
            <a:pPr indent="0" lvl="0" marL="0" rtl="0" algn="l">
              <a:spcBef>
                <a:spcPts val="1200"/>
              </a:spcBef>
              <a:spcAft>
                <a:spcPts val="0"/>
              </a:spcAft>
              <a:buClr>
                <a:schemeClr val="dk1"/>
              </a:buClr>
              <a:buSzPct val="61111"/>
              <a:buFont typeface="Arial"/>
              <a:buNone/>
            </a:pPr>
            <a:r>
              <a:rPr i="1" lang="en"/>
              <a:t>mAdapter = new WordListAdapter(this, mWordList);</a:t>
            </a:r>
            <a:endParaRPr i="1"/>
          </a:p>
          <a:p>
            <a:pPr indent="0" lvl="0" marL="0" rtl="0" algn="l">
              <a:spcBef>
                <a:spcPts val="1200"/>
              </a:spcBef>
              <a:spcAft>
                <a:spcPts val="0"/>
              </a:spcAft>
              <a:buClr>
                <a:schemeClr val="dk1"/>
              </a:buClr>
              <a:buSzPct val="61111"/>
              <a:buFont typeface="Arial"/>
              <a:buNone/>
            </a:pPr>
            <a:r>
              <a:rPr lang="en"/>
              <a:t>Connect the adapter with the recycler view.</a:t>
            </a:r>
            <a:endParaRPr/>
          </a:p>
          <a:p>
            <a:pPr indent="0" lvl="0" marL="0" rtl="0" algn="l">
              <a:spcBef>
                <a:spcPts val="1200"/>
              </a:spcBef>
              <a:spcAft>
                <a:spcPts val="0"/>
              </a:spcAft>
              <a:buClr>
                <a:schemeClr val="dk1"/>
              </a:buClr>
              <a:buSzPct val="61111"/>
              <a:buFont typeface="Arial"/>
              <a:buNone/>
            </a:pPr>
            <a:r>
              <a:rPr i="1" lang="en"/>
              <a:t>mRecyclerView.setAdapter(mAdapter);</a:t>
            </a:r>
            <a:endParaRPr i="1"/>
          </a:p>
          <a:p>
            <a:pPr indent="0" lvl="0" marL="0" rtl="0" algn="l">
              <a:spcBef>
                <a:spcPts val="1200"/>
              </a:spcBef>
              <a:spcAft>
                <a:spcPts val="0"/>
              </a:spcAft>
              <a:buClr>
                <a:schemeClr val="dk1"/>
              </a:buClr>
              <a:buSzPct val="61111"/>
              <a:buFont typeface="Arial"/>
              <a:buNone/>
            </a:pPr>
            <a:r>
              <a:rPr lang="en"/>
              <a:t>Give the recycler view a default layout manager.</a:t>
            </a:r>
            <a:endParaRPr/>
          </a:p>
          <a:p>
            <a:pPr indent="0" lvl="0" marL="0" rtl="0" algn="l">
              <a:spcBef>
                <a:spcPts val="1200"/>
              </a:spcBef>
              <a:spcAft>
                <a:spcPts val="0"/>
              </a:spcAft>
              <a:buClr>
                <a:schemeClr val="dk1"/>
              </a:buClr>
              <a:buSzPct val="61111"/>
              <a:buFont typeface="Arial"/>
              <a:buNone/>
            </a:pPr>
            <a:r>
              <a:rPr i="1" lang="en"/>
              <a:t>mRecyclerView.setLayoutManager(new LinearLayoutManager(this));</a:t>
            </a:r>
            <a:endParaRPr i="1"/>
          </a:p>
          <a:p>
            <a:pPr indent="0" lvl="0" marL="0" rtl="0" algn="l">
              <a:spcBef>
                <a:spcPts val="1200"/>
              </a:spcBef>
              <a:spcAft>
                <a:spcPts val="0"/>
              </a:spcAft>
              <a:buClr>
                <a:schemeClr val="dk1"/>
              </a:buClr>
              <a:buSzPct val="61111"/>
              <a:buFont typeface="Arial"/>
              <a:buNone/>
            </a:pPr>
            <a:r>
              <a:rPr lang="en"/>
              <a:t>RecyclerView is an efficient way for displaying scrolling list data. It uses the adapter pattern to connect data with list item views. To implement a RecyclerView you need to create an adapter and a view holder, and the methods that take the data and add it to the list items.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Basic Usage</a:t>
            </a:r>
            <a:endParaRPr>
              <a:solidFill>
                <a:schemeClr val="lt1"/>
              </a:solidFill>
            </a:endParaRPr>
          </a:p>
        </p:txBody>
      </p:sp>
      <p:sp>
        <p:nvSpPr>
          <p:cNvPr id="77" name="Google Shape;77;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78" name="Google Shape;78;p17"/>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04" name="Shape 404"/>
        <p:cNvGrpSpPr/>
        <p:nvPr/>
      </p:nvGrpSpPr>
      <p:grpSpPr>
        <a:xfrm>
          <a:off x="0" y="0"/>
          <a:ext cx="0" cy="0"/>
          <a:chOff x="0" y="0"/>
          <a:chExt cx="0" cy="0"/>
        </a:xfrm>
      </p:grpSpPr>
      <p:sp>
        <p:nvSpPr>
          <p:cNvPr id="405" name="Google Shape;40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Sample Code </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09" name="Shape 409"/>
        <p:cNvGrpSpPr/>
        <p:nvPr/>
      </p:nvGrpSpPr>
      <p:grpSpPr>
        <a:xfrm>
          <a:off x="0" y="0"/>
          <a:ext cx="0" cy="0"/>
          <a:chOff x="0" y="0"/>
          <a:chExt cx="0" cy="0"/>
        </a:xfrm>
      </p:grpSpPr>
      <p:sp>
        <p:nvSpPr>
          <p:cNvPr id="410" name="Google Shape;410;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Add the RecyclerView to the activity's layout</a:t>
            </a:r>
            <a:endParaRPr>
              <a:solidFill>
                <a:schemeClr val="lt1"/>
              </a:solidFill>
            </a:endParaRPr>
          </a:p>
        </p:txBody>
      </p:sp>
      <p:sp>
        <p:nvSpPr>
          <p:cNvPr id="411" name="Google Shape;411;p63"/>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E8BF6A"/>
                </a:solidFill>
                <a:highlight>
                  <a:srgbClr val="2B2B2B"/>
                </a:highlight>
                <a:latin typeface="Courier New"/>
                <a:ea typeface="Courier New"/>
                <a:cs typeface="Courier New"/>
                <a:sym typeface="Courier New"/>
              </a:rPr>
              <a:t>&lt;?</a:t>
            </a:r>
            <a:r>
              <a:rPr lang="en" sz="1100">
                <a:solidFill>
                  <a:srgbClr val="BABABA"/>
                </a:solidFill>
                <a:highlight>
                  <a:srgbClr val="2B2B2B"/>
                </a:highlight>
                <a:latin typeface="Courier New"/>
                <a:ea typeface="Courier New"/>
                <a:cs typeface="Courier New"/>
                <a:sym typeface="Courier New"/>
              </a:rPr>
              <a:t>xml version</a:t>
            </a:r>
            <a:r>
              <a:rPr lang="en" sz="1100">
                <a:solidFill>
                  <a:srgbClr val="6A8759"/>
                </a:solidFill>
                <a:highlight>
                  <a:srgbClr val="2B2B2B"/>
                </a:highlight>
                <a:latin typeface="Courier New"/>
                <a:ea typeface="Courier New"/>
                <a:cs typeface="Courier New"/>
                <a:sym typeface="Courier New"/>
              </a:rPr>
              <a:t>="1.0" </a:t>
            </a:r>
            <a:r>
              <a:rPr lang="en" sz="1100">
                <a:solidFill>
                  <a:srgbClr val="BABABA"/>
                </a:solidFill>
                <a:highlight>
                  <a:srgbClr val="2B2B2B"/>
                </a:highlight>
                <a:latin typeface="Courier New"/>
                <a:ea typeface="Courier New"/>
                <a:cs typeface="Courier New"/>
                <a:sym typeface="Courier New"/>
              </a:rPr>
              <a:t>encoding</a:t>
            </a:r>
            <a:r>
              <a:rPr lang="en" sz="1100">
                <a:solidFill>
                  <a:srgbClr val="6A8759"/>
                </a:solidFill>
                <a:highlight>
                  <a:srgbClr val="2B2B2B"/>
                </a:highlight>
                <a:latin typeface="Courier New"/>
                <a:ea typeface="Courier New"/>
                <a:cs typeface="Courier New"/>
                <a:sym typeface="Courier New"/>
              </a:rPr>
              <a:t>="utf-8"</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&lt;androidx.constraintlayout.widget.ConstraintLayout </a:t>
            </a:r>
            <a:r>
              <a:rPr lang="en" sz="1100">
                <a:solidFill>
                  <a:srgbClr val="BABABA"/>
                </a:solidFill>
                <a:highlight>
                  <a:srgbClr val="2B2B2B"/>
                </a:highlight>
                <a:latin typeface="Courier New"/>
                <a:ea typeface="Courier New"/>
                <a:cs typeface="Courier New"/>
                <a:sym typeface="Courier New"/>
              </a:rPr>
              <a:t>xmlns:</a:t>
            </a:r>
            <a:r>
              <a:rPr lang="en" sz="1100">
                <a:solidFill>
                  <a:srgbClr val="9876AA"/>
                </a:solidFill>
                <a:highlight>
                  <a:srgbClr val="2B2B2B"/>
                </a:highlight>
                <a:latin typeface="Courier New"/>
                <a:ea typeface="Courier New"/>
                <a:cs typeface="Courier New"/>
                <a:sym typeface="Courier New"/>
              </a:rPr>
              <a:t>android</a:t>
            </a:r>
            <a:r>
              <a:rPr lang="en" sz="1100">
                <a:solidFill>
                  <a:srgbClr val="6A8759"/>
                </a:solidFill>
                <a:highlight>
                  <a:srgbClr val="2B2B2B"/>
                </a:highlight>
                <a:latin typeface="Courier New"/>
                <a:ea typeface="Courier New"/>
                <a:cs typeface="Courier New"/>
                <a:sym typeface="Courier New"/>
              </a:rPr>
              <a:t>="</a:t>
            </a:r>
            <a:r>
              <a:rPr lang="en" sz="1100" u="sng">
                <a:solidFill>
                  <a:schemeClr val="hlink"/>
                </a:solidFill>
                <a:highlight>
                  <a:srgbClr val="2B2B2B"/>
                </a:highlight>
                <a:latin typeface="Courier New"/>
                <a:ea typeface="Courier New"/>
                <a:cs typeface="Courier New"/>
                <a:sym typeface="Courier New"/>
                <a:hlinkClick r:id="rId3"/>
              </a:rPr>
              <a:t>http://schemas.android.com/apk/res/android</a:t>
            </a:r>
            <a:r>
              <a:rPr lang="en" sz="1100">
                <a:solidFill>
                  <a:srgbClr val="6A8759"/>
                </a:solidFill>
                <a:highlight>
                  <a:srgbClr val="2B2B2B"/>
                </a:highlight>
                <a:latin typeface="Courier New"/>
                <a:ea typeface="Courier New"/>
                <a:cs typeface="Courier New"/>
                <a:sym typeface="Courier New"/>
              </a:rPr>
              <a: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BABABA"/>
                </a:solidFill>
                <a:highlight>
                  <a:srgbClr val="2B2B2B"/>
                </a:highlight>
                <a:latin typeface="Courier New"/>
                <a:ea typeface="Courier New"/>
                <a:cs typeface="Courier New"/>
                <a:sym typeface="Courier New"/>
              </a:rPr>
              <a:t>xmlns:</a:t>
            </a:r>
            <a:r>
              <a:rPr lang="en" sz="1100">
                <a:solidFill>
                  <a:srgbClr val="9876AA"/>
                </a:solidFill>
                <a:highlight>
                  <a:srgbClr val="2B2B2B"/>
                </a:highlight>
                <a:latin typeface="Courier New"/>
                <a:ea typeface="Courier New"/>
                <a:cs typeface="Courier New"/>
                <a:sym typeface="Courier New"/>
              </a:rPr>
              <a:t>app</a:t>
            </a:r>
            <a:r>
              <a:rPr lang="en" sz="1100">
                <a:solidFill>
                  <a:srgbClr val="6A8759"/>
                </a:solidFill>
                <a:highlight>
                  <a:srgbClr val="2B2B2B"/>
                </a:highlight>
                <a:latin typeface="Courier New"/>
                <a:ea typeface="Courier New"/>
                <a:cs typeface="Courier New"/>
                <a:sym typeface="Courier New"/>
              </a:rPr>
              <a:t>="</a:t>
            </a:r>
            <a:r>
              <a:rPr lang="en" sz="1100" u="sng">
                <a:solidFill>
                  <a:schemeClr val="hlink"/>
                </a:solidFill>
                <a:highlight>
                  <a:srgbClr val="2B2B2B"/>
                </a:highlight>
                <a:latin typeface="Courier New"/>
                <a:ea typeface="Courier New"/>
                <a:cs typeface="Courier New"/>
                <a:sym typeface="Courier New"/>
                <a:hlinkClick r:id="rId4"/>
              </a:rPr>
              <a:t>http://schemas.android.com/apk/res-auto</a:t>
            </a:r>
            <a:r>
              <a:rPr lang="en" sz="1100">
                <a:solidFill>
                  <a:srgbClr val="6A8759"/>
                </a:solidFill>
                <a:highlight>
                  <a:srgbClr val="2B2B2B"/>
                </a:highlight>
                <a:latin typeface="Courier New"/>
                <a:ea typeface="Courier New"/>
                <a:cs typeface="Courier New"/>
                <a:sym typeface="Courier New"/>
              </a:rPr>
              <a: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BABABA"/>
                </a:solidFill>
                <a:highlight>
                  <a:srgbClr val="2B2B2B"/>
                </a:highlight>
                <a:latin typeface="Courier New"/>
                <a:ea typeface="Courier New"/>
                <a:cs typeface="Courier New"/>
                <a:sym typeface="Courier New"/>
              </a:rPr>
              <a:t>xmlns:</a:t>
            </a:r>
            <a:r>
              <a:rPr lang="en" sz="1100">
                <a:solidFill>
                  <a:srgbClr val="9876AA"/>
                </a:solidFill>
                <a:highlight>
                  <a:srgbClr val="2B2B2B"/>
                </a:highlight>
                <a:latin typeface="Courier New"/>
                <a:ea typeface="Courier New"/>
                <a:cs typeface="Courier New"/>
                <a:sym typeface="Courier New"/>
              </a:rPr>
              <a:t>tools</a:t>
            </a:r>
            <a:r>
              <a:rPr lang="en" sz="1100">
                <a:solidFill>
                  <a:srgbClr val="6A8759"/>
                </a:solidFill>
                <a:highlight>
                  <a:srgbClr val="2B2B2B"/>
                </a:highlight>
                <a:latin typeface="Courier New"/>
                <a:ea typeface="Courier New"/>
                <a:cs typeface="Courier New"/>
                <a:sym typeface="Courier New"/>
              </a:rPr>
              <a:t>="</a:t>
            </a:r>
            <a:r>
              <a:rPr lang="en" sz="1100" u="sng">
                <a:solidFill>
                  <a:schemeClr val="hlink"/>
                </a:solidFill>
                <a:highlight>
                  <a:srgbClr val="2B2B2B"/>
                </a:highlight>
                <a:latin typeface="Courier New"/>
                <a:ea typeface="Courier New"/>
                <a:cs typeface="Courier New"/>
                <a:sym typeface="Courier New"/>
                <a:hlinkClick r:id="rId5"/>
              </a:rPr>
              <a:t>http://schemas.android.com/tools</a:t>
            </a:r>
            <a:r>
              <a:rPr lang="en" sz="1100">
                <a:solidFill>
                  <a:srgbClr val="6A8759"/>
                </a:solidFill>
                <a:highlight>
                  <a:srgbClr val="2B2B2B"/>
                </a:highlight>
                <a:latin typeface="Courier New"/>
                <a:ea typeface="Courier New"/>
                <a:cs typeface="Courier New"/>
                <a:sym typeface="Courier New"/>
              </a:rPr>
              <a: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tools</a:t>
            </a:r>
            <a:r>
              <a:rPr lang="en" sz="1100">
                <a:solidFill>
                  <a:srgbClr val="BABABA"/>
                </a:solidFill>
                <a:highlight>
                  <a:srgbClr val="2B2B2B"/>
                </a:highlight>
                <a:latin typeface="Courier New"/>
                <a:ea typeface="Courier New"/>
                <a:cs typeface="Courier New"/>
                <a:sym typeface="Courier New"/>
              </a:rPr>
              <a:t>:context</a:t>
            </a:r>
            <a:r>
              <a:rPr lang="en" sz="1100">
                <a:solidFill>
                  <a:srgbClr val="6A8759"/>
                </a:solidFill>
                <a:highlight>
                  <a:srgbClr val="2B2B2B"/>
                </a:highlight>
                <a:latin typeface="Courier New"/>
                <a:ea typeface="Courier New"/>
                <a:cs typeface="Courier New"/>
                <a:sym typeface="Courier New"/>
              </a:rPr>
              <a:t>=".Activities.DataDisplayActivity"</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&lt;androidx.recyclerview.widget.RecyclerView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="@+id/data_list_recyclerView"</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app</a:t>
            </a:r>
            <a:r>
              <a:rPr lang="en" sz="1100">
                <a:solidFill>
                  <a:srgbClr val="BABABA"/>
                </a:solidFill>
                <a:highlight>
                  <a:srgbClr val="2B2B2B"/>
                </a:highlight>
                <a:latin typeface="Courier New"/>
                <a:ea typeface="Courier New"/>
                <a:cs typeface="Courier New"/>
                <a:sym typeface="Courier New"/>
              </a:rPr>
              <a:t>:layout_constraintBottom_toBottomOf</a:t>
            </a:r>
            <a:r>
              <a:rPr lang="en" sz="1100">
                <a:solidFill>
                  <a:srgbClr val="6A8759"/>
                </a:solidFill>
                <a:highlight>
                  <a:srgbClr val="2B2B2B"/>
                </a:highlight>
                <a:latin typeface="Courier New"/>
                <a:ea typeface="Courier New"/>
                <a:cs typeface="Courier New"/>
                <a:sym typeface="Courier New"/>
              </a:rPr>
              <a:t>="parent"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app</a:t>
            </a:r>
            <a:r>
              <a:rPr lang="en" sz="1100">
                <a:solidFill>
                  <a:srgbClr val="BABABA"/>
                </a:solidFill>
                <a:highlight>
                  <a:srgbClr val="2B2B2B"/>
                </a:highlight>
                <a:latin typeface="Courier New"/>
                <a:ea typeface="Courier New"/>
                <a:cs typeface="Courier New"/>
                <a:sym typeface="Courier New"/>
              </a:rPr>
              <a:t>:layout_constraintEnd_toEndOf</a:t>
            </a:r>
            <a:r>
              <a:rPr lang="en" sz="1100">
                <a:solidFill>
                  <a:srgbClr val="6A8759"/>
                </a:solidFill>
                <a:highlight>
                  <a:srgbClr val="2B2B2B"/>
                </a:highlight>
                <a:latin typeface="Courier New"/>
                <a:ea typeface="Courier New"/>
                <a:cs typeface="Courier New"/>
                <a:sym typeface="Courier New"/>
              </a:rPr>
              <a:t>="parent"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app</a:t>
            </a:r>
            <a:r>
              <a:rPr lang="en" sz="1100">
                <a:solidFill>
                  <a:srgbClr val="BABABA"/>
                </a:solidFill>
                <a:highlight>
                  <a:srgbClr val="2B2B2B"/>
                </a:highlight>
                <a:latin typeface="Courier New"/>
                <a:ea typeface="Courier New"/>
                <a:cs typeface="Courier New"/>
                <a:sym typeface="Courier New"/>
              </a:rPr>
              <a:t>:layout_constraintStart_toStartOf</a:t>
            </a:r>
            <a:r>
              <a:rPr lang="en" sz="1100">
                <a:solidFill>
                  <a:srgbClr val="6A8759"/>
                </a:solidFill>
                <a:highlight>
                  <a:srgbClr val="2B2B2B"/>
                </a:highlight>
                <a:latin typeface="Courier New"/>
                <a:ea typeface="Courier New"/>
                <a:cs typeface="Courier New"/>
                <a:sym typeface="Courier New"/>
              </a:rPr>
              <a:t>="parent"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app</a:t>
            </a:r>
            <a:r>
              <a:rPr lang="en" sz="1100">
                <a:solidFill>
                  <a:srgbClr val="BABABA"/>
                </a:solidFill>
                <a:highlight>
                  <a:srgbClr val="2B2B2B"/>
                </a:highlight>
                <a:latin typeface="Courier New"/>
                <a:ea typeface="Courier New"/>
                <a:cs typeface="Courier New"/>
                <a:sym typeface="Courier New"/>
              </a:rPr>
              <a:t>:layout_constraintTop_toTopOf</a:t>
            </a:r>
            <a:r>
              <a:rPr lang="en" sz="1100">
                <a:solidFill>
                  <a:srgbClr val="6A8759"/>
                </a:solidFill>
                <a:highlight>
                  <a:srgbClr val="2B2B2B"/>
                </a:highlight>
                <a:latin typeface="Courier New"/>
                <a:ea typeface="Courier New"/>
                <a:cs typeface="Courier New"/>
                <a:sym typeface="Courier New"/>
              </a:rPr>
              <a:t>="parent"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&lt;/androidx.recyclerview.widget.RecyclerView&gt;</a:t>
            </a:r>
            <a:endParaRPr sz="1100">
              <a:solidFill>
                <a:srgbClr val="E8BF6A"/>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E8BF6A"/>
                </a:solidFill>
                <a:highlight>
                  <a:srgbClr val="2B2B2B"/>
                </a:highlight>
                <a:latin typeface="Courier New"/>
                <a:ea typeface="Courier New"/>
                <a:cs typeface="Courier New"/>
                <a:sym typeface="Courier New"/>
              </a:rPr>
              <a:t>&lt;/androidx.constraintlayout.widget.ConstraintLayout&gt;</a:t>
            </a:r>
            <a:endParaRPr sz="1100">
              <a:solidFill>
                <a:srgbClr val="E8BF6A"/>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15" name="Shape 415"/>
        <p:cNvGrpSpPr/>
        <p:nvPr/>
      </p:nvGrpSpPr>
      <p:grpSpPr>
        <a:xfrm>
          <a:off x="0" y="0"/>
          <a:ext cx="0" cy="0"/>
          <a:chOff x="0" y="0"/>
          <a:chExt cx="0" cy="0"/>
        </a:xfrm>
      </p:grpSpPr>
      <p:sp>
        <p:nvSpPr>
          <p:cNvPr id="416" name="Google Shape;41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Create a layout XML file for one item</a:t>
            </a:r>
            <a:endParaRPr>
              <a:solidFill>
                <a:schemeClr val="lt1"/>
              </a:solidFill>
            </a:endParaRPr>
          </a:p>
        </p:txBody>
      </p:sp>
      <p:sp>
        <p:nvSpPr>
          <p:cNvPr id="417" name="Google Shape;417;p6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100">
                <a:solidFill>
                  <a:srgbClr val="E8BF6A"/>
                </a:solidFill>
                <a:highlight>
                  <a:srgbClr val="2B2B2B"/>
                </a:highlight>
                <a:latin typeface="Courier New"/>
                <a:ea typeface="Courier New"/>
                <a:cs typeface="Courier New"/>
                <a:sym typeface="Courier New"/>
              </a:rPr>
              <a:t>&lt;?</a:t>
            </a:r>
            <a:r>
              <a:rPr lang="en" sz="1100">
                <a:solidFill>
                  <a:srgbClr val="BABABA"/>
                </a:solidFill>
                <a:highlight>
                  <a:srgbClr val="2B2B2B"/>
                </a:highlight>
                <a:latin typeface="Courier New"/>
                <a:ea typeface="Courier New"/>
                <a:cs typeface="Courier New"/>
                <a:sym typeface="Courier New"/>
              </a:rPr>
              <a:t>xml version</a:t>
            </a:r>
            <a:r>
              <a:rPr lang="en" sz="1100">
                <a:solidFill>
                  <a:srgbClr val="6A8759"/>
                </a:solidFill>
                <a:highlight>
                  <a:srgbClr val="2B2B2B"/>
                </a:highlight>
                <a:latin typeface="Courier New"/>
                <a:ea typeface="Courier New"/>
                <a:cs typeface="Courier New"/>
                <a:sym typeface="Courier New"/>
              </a:rPr>
              <a:t>="1.0" </a:t>
            </a:r>
            <a:r>
              <a:rPr lang="en" sz="1100">
                <a:solidFill>
                  <a:srgbClr val="BABABA"/>
                </a:solidFill>
                <a:highlight>
                  <a:srgbClr val="2B2B2B"/>
                </a:highlight>
                <a:latin typeface="Courier New"/>
                <a:ea typeface="Courier New"/>
                <a:cs typeface="Courier New"/>
                <a:sym typeface="Courier New"/>
              </a:rPr>
              <a:t>encoding</a:t>
            </a:r>
            <a:r>
              <a:rPr lang="en" sz="1100">
                <a:solidFill>
                  <a:srgbClr val="6A8759"/>
                </a:solidFill>
                <a:highlight>
                  <a:srgbClr val="2B2B2B"/>
                </a:highlight>
                <a:latin typeface="Courier New"/>
                <a:ea typeface="Courier New"/>
                <a:cs typeface="Courier New"/>
                <a:sym typeface="Courier New"/>
              </a:rPr>
              <a:t>="utf-8"</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&lt;LinearLayout </a:t>
            </a:r>
            <a:r>
              <a:rPr lang="en" sz="1100">
                <a:solidFill>
                  <a:srgbClr val="BABABA"/>
                </a:solidFill>
                <a:highlight>
                  <a:srgbClr val="2B2B2B"/>
                </a:highlight>
                <a:latin typeface="Courier New"/>
                <a:ea typeface="Courier New"/>
                <a:cs typeface="Courier New"/>
                <a:sym typeface="Courier New"/>
              </a:rPr>
              <a:t>xmlns:</a:t>
            </a:r>
            <a:r>
              <a:rPr lang="en" sz="1100">
                <a:solidFill>
                  <a:srgbClr val="9876AA"/>
                </a:solidFill>
                <a:highlight>
                  <a:srgbClr val="2B2B2B"/>
                </a:highlight>
                <a:latin typeface="Courier New"/>
                <a:ea typeface="Courier New"/>
                <a:cs typeface="Courier New"/>
                <a:sym typeface="Courier New"/>
              </a:rPr>
              <a:t>android</a:t>
            </a:r>
            <a:r>
              <a:rPr lang="en" sz="1100">
                <a:solidFill>
                  <a:srgbClr val="6A8759"/>
                </a:solidFill>
                <a:highlight>
                  <a:srgbClr val="2B2B2B"/>
                </a:highlight>
                <a:latin typeface="Courier New"/>
                <a:ea typeface="Courier New"/>
                <a:cs typeface="Courier New"/>
                <a:sym typeface="Courier New"/>
              </a:rPr>
              <a:t>="</a:t>
            </a:r>
            <a:r>
              <a:rPr lang="en" sz="1100" u="sng">
                <a:solidFill>
                  <a:schemeClr val="hlink"/>
                </a:solidFill>
                <a:highlight>
                  <a:srgbClr val="2B2B2B"/>
                </a:highlight>
                <a:latin typeface="Courier New"/>
                <a:ea typeface="Courier New"/>
                <a:cs typeface="Courier New"/>
                <a:sym typeface="Courier New"/>
                <a:hlinkClick r:id="rId3"/>
              </a:rPr>
              <a:t>http://schemas.android.com/apk/res/android</a:t>
            </a:r>
            <a:r>
              <a:rPr lang="en" sz="1100">
                <a:solidFill>
                  <a:srgbClr val="6A8759"/>
                </a:solidFill>
                <a:highlight>
                  <a:srgbClr val="2B2B2B"/>
                </a:highlight>
                <a:latin typeface="Courier New"/>
                <a:ea typeface="Courier New"/>
                <a:cs typeface="Courier New"/>
                <a:sym typeface="Courier New"/>
              </a:rPr>
              <a: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:padding</a:t>
            </a:r>
            <a:r>
              <a:rPr lang="en" sz="1100">
                <a:solidFill>
                  <a:srgbClr val="6A8759"/>
                </a:solidFill>
                <a:highlight>
                  <a:srgbClr val="2B2B2B"/>
                </a:highlight>
                <a:latin typeface="Courier New"/>
                <a:ea typeface="Courier New"/>
                <a:cs typeface="Courier New"/>
                <a:sym typeface="Courier New"/>
              </a:rPr>
              <a:t>="10dp"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:orientation</a:t>
            </a:r>
            <a:r>
              <a:rPr lang="en" sz="1100">
                <a:solidFill>
                  <a:srgbClr val="6A8759"/>
                </a:solidFill>
                <a:highlight>
                  <a:srgbClr val="2B2B2B"/>
                </a:highlight>
                <a:latin typeface="Courier New"/>
                <a:ea typeface="Courier New"/>
                <a:cs typeface="Courier New"/>
                <a:sym typeface="Courier New"/>
              </a:rPr>
              <a:t>="vertical"</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="@+id/name_txt"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="24sp"       </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="@+id/dist_txt"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="18sp"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="@+id/adress_txt"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="12sp"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&lt;/LinearLayout&gt;</a:t>
            </a:r>
            <a:endParaRPr sz="1000">
              <a:solidFill>
                <a:srgbClr val="CC7832"/>
              </a:solidFill>
              <a:highlight>
                <a:srgbClr val="2B2B2B"/>
              </a:highlight>
              <a:latin typeface="Courier New"/>
              <a:ea typeface="Courier New"/>
              <a:cs typeface="Courier New"/>
              <a:sym typeface="Courier New"/>
            </a:endParaRPr>
          </a:p>
        </p:txBody>
      </p:sp>
      <p:pic>
        <p:nvPicPr>
          <p:cNvPr id="418" name="Google Shape;418;p64"/>
          <p:cNvPicPr preferRelativeResize="0"/>
          <p:nvPr/>
        </p:nvPicPr>
        <p:blipFill rotWithShape="1">
          <a:blip r:embed="rId4">
            <a:alphaModFix/>
          </a:blip>
          <a:srcRect b="12417" l="54227" r="24810" t="21987"/>
          <a:stretch/>
        </p:blipFill>
        <p:spPr>
          <a:xfrm>
            <a:off x="6109417" y="0"/>
            <a:ext cx="3034584" cy="5143499"/>
          </a:xfrm>
          <a:prstGeom prst="rect">
            <a:avLst/>
          </a:prstGeom>
          <a:noFill/>
          <a:ln>
            <a:noFill/>
          </a:ln>
        </p:spPr>
      </p:pic>
      <p:pic>
        <p:nvPicPr>
          <p:cNvPr id="419" name="Google Shape;419;p64"/>
          <p:cNvPicPr preferRelativeResize="0"/>
          <p:nvPr/>
        </p:nvPicPr>
        <p:blipFill rotWithShape="1">
          <a:blip r:embed="rId5">
            <a:alphaModFix/>
          </a:blip>
          <a:srcRect b="27362" l="0" r="76043" t="47087"/>
          <a:stretch/>
        </p:blipFill>
        <p:spPr>
          <a:xfrm>
            <a:off x="4282625" y="2161000"/>
            <a:ext cx="4150627" cy="23978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23" name="Shape 423"/>
        <p:cNvGrpSpPr/>
        <p:nvPr/>
      </p:nvGrpSpPr>
      <p:grpSpPr>
        <a:xfrm>
          <a:off x="0" y="0"/>
          <a:ext cx="0" cy="0"/>
          <a:chOff x="0" y="0"/>
          <a:chExt cx="0" cy="0"/>
        </a:xfrm>
      </p:grpSpPr>
      <p:sp>
        <p:nvSpPr>
          <p:cNvPr id="424" name="Google Shape;42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Extend RecyclerView.Adapter and implement onCrateViewHolder and onBindViewHolder methods</a:t>
            </a:r>
            <a:endParaRPr>
              <a:solidFill>
                <a:schemeClr val="lt1"/>
              </a:solidFill>
            </a:endParaRPr>
          </a:p>
        </p:txBody>
      </p:sp>
      <p:sp>
        <p:nvSpPr>
          <p:cNvPr id="425" name="Google Shape;425;p65"/>
          <p:cNvSpPr txBox="1"/>
          <p:nvPr>
            <p:ph idx="1" type="body"/>
          </p:nvPr>
        </p:nvSpPr>
        <p:spPr>
          <a:xfrm>
            <a:off x="311700" y="147072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public class </a:t>
            </a:r>
            <a:r>
              <a:rPr lang="en" sz="1100">
                <a:solidFill>
                  <a:srgbClr val="A9B7C6"/>
                </a:solidFill>
                <a:highlight>
                  <a:srgbClr val="2B2B2B"/>
                </a:highlight>
                <a:latin typeface="Courier New"/>
                <a:ea typeface="Courier New"/>
                <a:cs typeface="Courier New"/>
                <a:sym typeface="Courier New"/>
              </a:rPr>
              <a:t>DutyPharmacyAdapter </a:t>
            </a:r>
            <a:r>
              <a:rPr lang="en" sz="1100">
                <a:solidFill>
                  <a:srgbClr val="CC7832"/>
                </a:solidFill>
                <a:highlight>
                  <a:srgbClr val="2B2B2B"/>
                </a:highlight>
                <a:latin typeface="Courier New"/>
                <a:ea typeface="Courier New"/>
                <a:cs typeface="Courier New"/>
                <a:sym typeface="Courier New"/>
              </a:rPr>
              <a:t>extends </a:t>
            </a:r>
            <a:r>
              <a:rPr lang="en" sz="1100">
                <a:solidFill>
                  <a:srgbClr val="A9B7C6"/>
                </a:solidFill>
                <a:highlight>
                  <a:srgbClr val="2B2B2B"/>
                </a:highlight>
                <a:latin typeface="Courier New"/>
                <a:ea typeface="Courier New"/>
                <a:cs typeface="Courier New"/>
                <a:sym typeface="Courier New"/>
              </a:rPr>
              <a:t>RecyclerView.Adapter&lt;DutyPharmacyAdapter.ViewHolder&gt;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private </a:t>
            </a:r>
            <a:r>
              <a:rPr lang="en" sz="1100">
                <a:solidFill>
                  <a:srgbClr val="A9B7C6"/>
                </a:solidFill>
                <a:highlight>
                  <a:srgbClr val="2B2B2B"/>
                </a:highlight>
                <a:latin typeface="Courier New"/>
                <a:ea typeface="Courier New"/>
                <a:cs typeface="Courier New"/>
                <a:sym typeface="Courier New"/>
              </a:rPr>
              <a:t>ArrayList&lt;DutyPharmacy&gt; </a:t>
            </a:r>
            <a:r>
              <a:rPr lang="en" sz="1100">
                <a:solidFill>
                  <a:srgbClr val="9876AA"/>
                </a:solidFill>
                <a:highlight>
                  <a:srgbClr val="2B2B2B"/>
                </a:highlight>
                <a:latin typeface="Courier New"/>
                <a:ea typeface="Courier New"/>
                <a:cs typeface="Courier New"/>
                <a:sym typeface="Courier New"/>
              </a:rPr>
              <a:t>dutyPharmacyItemList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   public </a:t>
            </a:r>
            <a:r>
              <a:rPr lang="en" sz="1100">
                <a:solidFill>
                  <a:srgbClr val="FFC66D"/>
                </a:solidFill>
                <a:highlight>
                  <a:srgbClr val="2B2B2B"/>
                </a:highlight>
                <a:latin typeface="Courier New"/>
                <a:ea typeface="Courier New"/>
                <a:cs typeface="Courier New"/>
                <a:sym typeface="Courier New"/>
              </a:rPr>
              <a:t>DutyPharmacyAdapter</a:t>
            </a:r>
            <a:r>
              <a:rPr lang="en" sz="1100">
                <a:solidFill>
                  <a:srgbClr val="A9B7C6"/>
                </a:solidFill>
                <a:highlight>
                  <a:srgbClr val="2B2B2B"/>
                </a:highlight>
                <a:latin typeface="Courier New"/>
                <a:ea typeface="Courier New"/>
                <a:cs typeface="Courier New"/>
                <a:sym typeface="Courier New"/>
              </a:rPr>
              <a:t>( ArrayList&lt;DutyPharmacy&gt; dutyPharmacyItemList)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this</a:t>
            </a: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dutyPharmacyItemList </a:t>
            </a:r>
            <a:r>
              <a:rPr lang="en" sz="1100">
                <a:solidFill>
                  <a:srgbClr val="A9B7C6"/>
                </a:solidFill>
                <a:highlight>
                  <a:srgbClr val="2B2B2B"/>
                </a:highlight>
                <a:latin typeface="Courier New"/>
                <a:ea typeface="Courier New"/>
                <a:cs typeface="Courier New"/>
                <a:sym typeface="Courier New"/>
              </a:rPr>
              <a:t>= dutyPharmacyItemList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29" name="Shape 429"/>
        <p:cNvGrpSpPr/>
        <p:nvPr/>
      </p:nvGrpSpPr>
      <p:grpSpPr>
        <a:xfrm>
          <a:off x="0" y="0"/>
          <a:ext cx="0" cy="0"/>
          <a:chOff x="0" y="0"/>
          <a:chExt cx="0" cy="0"/>
        </a:xfrm>
      </p:grpSpPr>
      <p:sp>
        <p:nvSpPr>
          <p:cNvPr id="430" name="Google Shape;43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Extend RecyclerView.Adapter and implement onCrateViewHolder and onBindViewHolder methods</a:t>
            </a:r>
            <a:endParaRPr>
              <a:solidFill>
                <a:schemeClr val="lt1"/>
              </a:solidFill>
            </a:endParaRPr>
          </a:p>
        </p:txBody>
      </p:sp>
      <p:sp>
        <p:nvSpPr>
          <p:cNvPr id="431" name="Google Shape;431;p66"/>
          <p:cNvSpPr txBox="1"/>
          <p:nvPr>
            <p:ph idx="1" type="body"/>
          </p:nvPr>
        </p:nvSpPr>
        <p:spPr>
          <a:xfrm>
            <a:off x="311700" y="147072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BBB529"/>
                </a:solidFill>
                <a:highlight>
                  <a:srgbClr val="2B2B2B"/>
                </a:highlight>
                <a:latin typeface="Courier New"/>
                <a:ea typeface="Courier New"/>
                <a:cs typeface="Courier New"/>
                <a:sym typeface="Courier New"/>
              </a:rPr>
              <a:t>@Override</a:t>
            </a:r>
            <a:endParaRPr sz="1100">
              <a:solidFill>
                <a:srgbClr val="BBB52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public </a:t>
            </a:r>
            <a:r>
              <a:rPr lang="en" sz="1100">
                <a:solidFill>
                  <a:srgbClr val="A9B7C6"/>
                </a:solidFill>
                <a:highlight>
                  <a:srgbClr val="2B2B2B"/>
                </a:highlight>
                <a:latin typeface="Courier New"/>
                <a:ea typeface="Courier New"/>
                <a:cs typeface="Courier New"/>
                <a:sym typeface="Courier New"/>
              </a:rPr>
              <a:t>ViewHolder </a:t>
            </a:r>
            <a:r>
              <a:rPr lang="en" sz="1100">
                <a:solidFill>
                  <a:srgbClr val="FFC66D"/>
                </a:solidFill>
                <a:highlight>
                  <a:srgbClr val="2B2B2B"/>
                </a:highlight>
                <a:latin typeface="Courier New"/>
                <a:ea typeface="Courier New"/>
                <a:cs typeface="Courier New"/>
                <a:sym typeface="Courier New"/>
              </a:rPr>
              <a:t>onCreateViewHolder</a:t>
            </a:r>
            <a:r>
              <a:rPr lang="en" sz="1100">
                <a:solidFill>
                  <a:srgbClr val="A9B7C6"/>
                </a:solidFill>
                <a:highlight>
                  <a:srgbClr val="2B2B2B"/>
                </a:highlight>
                <a:latin typeface="Courier New"/>
                <a:ea typeface="Courier New"/>
                <a:cs typeface="Courier New"/>
                <a:sym typeface="Courier New"/>
              </a:rPr>
              <a:t>(ViewGroup viewGroup</a:t>
            </a:r>
            <a:r>
              <a:rPr lang="en" sz="1100">
                <a:solidFill>
                  <a:srgbClr val="CC7832"/>
                </a:solidFill>
                <a:highlight>
                  <a:srgbClr val="2B2B2B"/>
                </a:highlight>
                <a:latin typeface="Courier New"/>
                <a:ea typeface="Courier New"/>
                <a:cs typeface="Courier New"/>
                <a:sym typeface="Courier New"/>
              </a:rPr>
              <a:t>, int </a:t>
            </a:r>
            <a:r>
              <a:rPr lang="en" sz="1100">
                <a:solidFill>
                  <a:srgbClr val="A9B7C6"/>
                </a:solidFill>
                <a:highlight>
                  <a:srgbClr val="2B2B2B"/>
                </a:highlight>
                <a:latin typeface="Courier New"/>
                <a:ea typeface="Courier New"/>
                <a:cs typeface="Courier New"/>
                <a:sym typeface="Courier New"/>
              </a:rPr>
              <a:t>viewType)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View view = LayoutInflater.</a:t>
            </a:r>
            <a:r>
              <a:rPr i="1" lang="en" sz="1100">
                <a:solidFill>
                  <a:srgbClr val="A9B7C6"/>
                </a:solidFill>
                <a:highlight>
                  <a:srgbClr val="2B2B2B"/>
                </a:highlight>
                <a:latin typeface="Courier New"/>
                <a:ea typeface="Courier New"/>
                <a:cs typeface="Courier New"/>
                <a:sym typeface="Courier New"/>
              </a:rPr>
              <a:t>from</a:t>
            </a:r>
            <a:r>
              <a:rPr lang="en" sz="1100">
                <a:solidFill>
                  <a:srgbClr val="A9B7C6"/>
                </a:solidFill>
                <a:highlight>
                  <a:srgbClr val="2B2B2B"/>
                </a:highlight>
                <a:latin typeface="Courier New"/>
                <a:ea typeface="Courier New"/>
                <a:cs typeface="Courier New"/>
                <a:sym typeface="Courier New"/>
              </a:rPr>
              <a:t>(viewGroup.getContext())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.inflate(R.layout.</a:t>
            </a:r>
            <a:r>
              <a:rPr i="1" lang="en" sz="1100">
                <a:solidFill>
                  <a:srgbClr val="9876AA"/>
                </a:solidFill>
                <a:highlight>
                  <a:srgbClr val="2B2B2B"/>
                </a:highlight>
                <a:latin typeface="Courier New"/>
                <a:ea typeface="Courier New"/>
                <a:cs typeface="Courier New"/>
                <a:sym typeface="Courier New"/>
              </a:rPr>
              <a:t>duty_pharmacy_list_item</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viewGroup</a:t>
            </a:r>
            <a:r>
              <a:rPr lang="en" sz="1100">
                <a:solidFill>
                  <a:srgbClr val="CC7832"/>
                </a:solidFill>
                <a:highlight>
                  <a:srgbClr val="2B2B2B"/>
                </a:highlight>
                <a:latin typeface="Courier New"/>
                <a:ea typeface="Courier New"/>
                <a:cs typeface="Courier New"/>
                <a:sym typeface="Courier New"/>
              </a:rPr>
              <a:t>, false</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ViewHolder holder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ViewHolder(view)</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   return </a:t>
            </a:r>
            <a:r>
              <a:rPr lang="en" sz="1100">
                <a:solidFill>
                  <a:srgbClr val="A9B7C6"/>
                </a:solidFill>
                <a:highlight>
                  <a:srgbClr val="2B2B2B"/>
                </a:highlight>
                <a:latin typeface="Courier New"/>
                <a:ea typeface="Courier New"/>
                <a:cs typeface="Courier New"/>
                <a:sym typeface="Courier New"/>
              </a:rPr>
              <a:t>holder</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35" name="Shape 435"/>
        <p:cNvGrpSpPr/>
        <p:nvPr/>
      </p:nvGrpSpPr>
      <p:grpSpPr>
        <a:xfrm>
          <a:off x="0" y="0"/>
          <a:ext cx="0" cy="0"/>
          <a:chOff x="0" y="0"/>
          <a:chExt cx="0" cy="0"/>
        </a:xfrm>
      </p:grpSpPr>
      <p:sp>
        <p:nvSpPr>
          <p:cNvPr id="436" name="Google Shape;43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Extend RecyclerView.Adapter and implement onCrateViewHolder and onBindViewHolder methods</a:t>
            </a:r>
            <a:endParaRPr>
              <a:solidFill>
                <a:schemeClr val="lt1"/>
              </a:solidFill>
            </a:endParaRPr>
          </a:p>
        </p:txBody>
      </p:sp>
      <p:sp>
        <p:nvSpPr>
          <p:cNvPr id="437" name="Google Shape;437;p67"/>
          <p:cNvSpPr txBox="1"/>
          <p:nvPr>
            <p:ph idx="1" type="body"/>
          </p:nvPr>
        </p:nvSpPr>
        <p:spPr>
          <a:xfrm>
            <a:off x="311700" y="147072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onBindViewHolder</a:t>
            </a:r>
            <a:r>
              <a:rPr lang="en" sz="1100">
                <a:solidFill>
                  <a:srgbClr val="A9B7C6"/>
                </a:solidFill>
                <a:highlight>
                  <a:srgbClr val="2B2B2B"/>
                </a:highlight>
                <a:latin typeface="Courier New"/>
                <a:ea typeface="Courier New"/>
                <a:cs typeface="Courier New"/>
                <a:sym typeface="Courier New"/>
              </a:rPr>
              <a:t>(ViewHolder holder</a:t>
            </a:r>
            <a:r>
              <a:rPr lang="en" sz="1100">
                <a:solidFill>
                  <a:srgbClr val="CC7832"/>
                </a:solidFill>
                <a:highlight>
                  <a:srgbClr val="2B2B2B"/>
                </a:highlight>
                <a:latin typeface="Courier New"/>
                <a:ea typeface="Courier New"/>
                <a:cs typeface="Courier New"/>
                <a:sym typeface="Courier New"/>
              </a:rPr>
              <a:t>, final int </a:t>
            </a:r>
            <a:r>
              <a:rPr lang="en" sz="1100">
                <a:solidFill>
                  <a:srgbClr val="A9B7C6"/>
                </a:solidFill>
                <a:highlight>
                  <a:srgbClr val="2B2B2B"/>
                </a:highlight>
                <a:latin typeface="Courier New"/>
                <a:ea typeface="Courier New"/>
                <a:cs typeface="Courier New"/>
                <a:sym typeface="Courier New"/>
              </a:rPr>
              <a:t>position)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DutyPharmacy dutyPharmacy = </a:t>
            </a:r>
            <a:r>
              <a:rPr lang="en" sz="1100">
                <a:solidFill>
                  <a:srgbClr val="9876AA"/>
                </a:solidFill>
                <a:highlight>
                  <a:srgbClr val="2B2B2B"/>
                </a:highlight>
                <a:latin typeface="Courier New"/>
                <a:ea typeface="Courier New"/>
                <a:cs typeface="Courier New"/>
                <a:sym typeface="Courier New"/>
              </a:rPr>
              <a:t>dutyPharmacyItemList</a:t>
            </a:r>
            <a:r>
              <a:rPr lang="en" sz="1100">
                <a:solidFill>
                  <a:srgbClr val="A9B7C6"/>
                </a:solidFill>
                <a:highlight>
                  <a:srgbClr val="2B2B2B"/>
                </a:highlight>
                <a:latin typeface="Courier New"/>
                <a:ea typeface="Courier New"/>
                <a:cs typeface="Courier New"/>
                <a:sym typeface="Courier New"/>
              </a:rPr>
              <a:t>.get(position)</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holder.</a:t>
            </a:r>
            <a:r>
              <a:rPr lang="en" sz="1100">
                <a:solidFill>
                  <a:srgbClr val="9876AA"/>
                </a:solidFill>
                <a:highlight>
                  <a:srgbClr val="2B2B2B"/>
                </a:highlight>
                <a:latin typeface="Courier New"/>
                <a:ea typeface="Courier New"/>
                <a:cs typeface="Courier New"/>
                <a:sym typeface="Courier New"/>
              </a:rPr>
              <a:t>dist_txt</a:t>
            </a:r>
            <a:r>
              <a:rPr lang="en" sz="1100">
                <a:solidFill>
                  <a:srgbClr val="A9B7C6"/>
                </a:solidFill>
                <a:highlight>
                  <a:srgbClr val="2B2B2B"/>
                </a:highlight>
                <a:latin typeface="Courier New"/>
                <a:ea typeface="Courier New"/>
                <a:cs typeface="Courier New"/>
                <a:sym typeface="Courier New"/>
              </a:rPr>
              <a:t>.setText(dutyPharmacy.getDist())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holder.</a:t>
            </a:r>
            <a:r>
              <a:rPr lang="en" sz="1100">
                <a:solidFill>
                  <a:srgbClr val="9876AA"/>
                </a:solidFill>
                <a:highlight>
                  <a:srgbClr val="2B2B2B"/>
                </a:highlight>
                <a:latin typeface="Courier New"/>
                <a:ea typeface="Courier New"/>
                <a:cs typeface="Courier New"/>
                <a:sym typeface="Courier New"/>
              </a:rPr>
              <a:t>name_txt</a:t>
            </a:r>
            <a:r>
              <a:rPr lang="en" sz="1100">
                <a:solidFill>
                  <a:srgbClr val="A9B7C6"/>
                </a:solidFill>
                <a:highlight>
                  <a:srgbClr val="2B2B2B"/>
                </a:highlight>
                <a:latin typeface="Courier New"/>
                <a:ea typeface="Courier New"/>
                <a:cs typeface="Courier New"/>
                <a:sym typeface="Courier New"/>
              </a:rPr>
              <a:t>.setText(dutyPharmacy.getName())</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holder.</a:t>
            </a:r>
            <a:r>
              <a:rPr lang="en" sz="1100">
                <a:solidFill>
                  <a:srgbClr val="9876AA"/>
                </a:solidFill>
                <a:highlight>
                  <a:srgbClr val="2B2B2B"/>
                </a:highlight>
                <a:latin typeface="Courier New"/>
                <a:ea typeface="Courier New"/>
                <a:cs typeface="Courier New"/>
                <a:sym typeface="Courier New"/>
              </a:rPr>
              <a:t>adress_txt</a:t>
            </a:r>
            <a:r>
              <a:rPr lang="en" sz="1100">
                <a:solidFill>
                  <a:srgbClr val="A9B7C6"/>
                </a:solidFill>
                <a:highlight>
                  <a:srgbClr val="2B2B2B"/>
                </a:highlight>
                <a:latin typeface="Courier New"/>
                <a:ea typeface="Courier New"/>
                <a:cs typeface="Courier New"/>
                <a:sym typeface="Courier New"/>
              </a:rPr>
              <a:t>.setText(dutyPharmacy.getAddress())</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holder.</a:t>
            </a:r>
            <a:r>
              <a:rPr lang="en" sz="1100">
                <a:solidFill>
                  <a:srgbClr val="9876AA"/>
                </a:solidFill>
                <a:highlight>
                  <a:srgbClr val="2B2B2B"/>
                </a:highlight>
                <a:latin typeface="Courier New"/>
                <a:ea typeface="Courier New"/>
                <a:cs typeface="Courier New"/>
                <a:sym typeface="Courier New"/>
              </a:rPr>
              <a:t>itemView</a:t>
            </a:r>
            <a:r>
              <a:rPr lang="en" sz="1100">
                <a:solidFill>
                  <a:srgbClr val="A9B7C6"/>
                </a:solidFill>
                <a:highlight>
                  <a:srgbClr val="2B2B2B"/>
                </a:highlight>
                <a:latin typeface="Courier New"/>
                <a:ea typeface="Courier New"/>
                <a:cs typeface="Courier New"/>
                <a:sym typeface="Courier New"/>
              </a:rPr>
              <a:t>.setOnClickListener(</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View.OnClickListener()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onClick</a:t>
            </a:r>
            <a:r>
              <a:rPr lang="en" sz="1100">
                <a:solidFill>
                  <a:srgbClr val="A9B7C6"/>
                </a:solidFill>
                <a:highlight>
                  <a:srgbClr val="2B2B2B"/>
                </a:highlight>
                <a:latin typeface="Courier New"/>
                <a:ea typeface="Courier New"/>
                <a:cs typeface="Courier New"/>
                <a:sym typeface="Courier New"/>
              </a:rPr>
              <a:t>(View v)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Intent intent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Intent(v.getContext()</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DutyPharmacyDetailActivity.</a:t>
            </a:r>
            <a:r>
              <a:rPr lang="en" sz="1100">
                <a:solidFill>
                  <a:srgbClr val="CC7832"/>
                </a:solidFill>
                <a:highlight>
                  <a:srgbClr val="2B2B2B"/>
                </a:highlight>
                <a:latin typeface="Courier New"/>
                <a:ea typeface="Courier New"/>
                <a:cs typeface="Courier New"/>
                <a:sym typeface="Courier New"/>
              </a:rPr>
              <a:t>class</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intent.putExtra(</a:t>
            </a:r>
            <a:r>
              <a:rPr lang="en" sz="1100">
                <a:solidFill>
                  <a:srgbClr val="6A8759"/>
                </a:solidFill>
                <a:highlight>
                  <a:srgbClr val="2B2B2B"/>
                </a:highlight>
                <a:latin typeface="Courier New"/>
                <a:ea typeface="Courier New"/>
                <a:cs typeface="Courier New"/>
                <a:sym typeface="Courier New"/>
              </a:rPr>
              <a:t>"dutyPharmacyObject"</a:t>
            </a:r>
            <a:r>
              <a:rPr lang="en" sz="1100">
                <a:solidFill>
                  <a:srgbClr val="CC7832"/>
                </a:solidFill>
                <a:highlight>
                  <a:srgbClr val="2B2B2B"/>
                </a:highlight>
                <a:latin typeface="Courier New"/>
                <a:ea typeface="Courier New"/>
                <a:cs typeface="Courier New"/>
                <a:sym typeface="Courier New"/>
              </a:rPr>
              <a:t>,</a:t>
            </a:r>
            <a:r>
              <a:rPr lang="en" sz="1100">
                <a:solidFill>
                  <a:srgbClr val="B389C5"/>
                </a:solidFill>
                <a:highlight>
                  <a:srgbClr val="2B2B2B"/>
                </a:highlight>
                <a:latin typeface="Courier New"/>
                <a:ea typeface="Courier New"/>
                <a:cs typeface="Courier New"/>
                <a:sym typeface="Courier New"/>
              </a:rPr>
              <a:t>dutyPharmacy</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v.getContext().startActivity(intent)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41" name="Shape 441"/>
        <p:cNvGrpSpPr/>
        <p:nvPr/>
      </p:nvGrpSpPr>
      <p:grpSpPr>
        <a:xfrm>
          <a:off x="0" y="0"/>
          <a:ext cx="0" cy="0"/>
          <a:chOff x="0" y="0"/>
          <a:chExt cx="0" cy="0"/>
        </a:xfrm>
      </p:grpSpPr>
      <p:sp>
        <p:nvSpPr>
          <p:cNvPr id="442" name="Google Shape;44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Extend RecyclerView.Adapter and implement onCrateViewHolder and onBindViewHolder methods</a:t>
            </a:r>
            <a:endParaRPr>
              <a:solidFill>
                <a:schemeClr val="lt1"/>
              </a:solidFill>
            </a:endParaRPr>
          </a:p>
        </p:txBody>
      </p:sp>
      <p:sp>
        <p:nvSpPr>
          <p:cNvPr id="443" name="Google Shape;443;p68"/>
          <p:cNvSpPr txBox="1"/>
          <p:nvPr>
            <p:ph idx="1" type="body"/>
          </p:nvPr>
        </p:nvSpPr>
        <p:spPr>
          <a:xfrm>
            <a:off x="311700" y="147072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BBB529"/>
                </a:solidFill>
                <a:highlight>
                  <a:srgbClr val="2B2B2B"/>
                </a:highlight>
                <a:latin typeface="Courier New"/>
                <a:ea typeface="Courier New"/>
                <a:cs typeface="Courier New"/>
                <a:sym typeface="Courier New"/>
              </a:rPr>
              <a:t>@Override</a:t>
            </a:r>
            <a:endParaRPr sz="1100">
              <a:solidFill>
                <a:srgbClr val="BBB52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public int </a:t>
            </a:r>
            <a:r>
              <a:rPr lang="en" sz="1100">
                <a:solidFill>
                  <a:srgbClr val="FFC66D"/>
                </a:solidFill>
                <a:highlight>
                  <a:srgbClr val="2B2B2B"/>
                </a:highlight>
                <a:latin typeface="Courier New"/>
                <a:ea typeface="Courier New"/>
                <a:cs typeface="Courier New"/>
                <a:sym typeface="Courier New"/>
              </a:rPr>
              <a:t>getItemCount</a:t>
            </a:r>
            <a:r>
              <a:rPr lang="en"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return </a:t>
            </a:r>
            <a:r>
              <a:rPr lang="en" sz="1100">
                <a:solidFill>
                  <a:srgbClr val="9876AA"/>
                </a:solidFill>
                <a:highlight>
                  <a:srgbClr val="2B2B2B"/>
                </a:highlight>
                <a:latin typeface="Courier New"/>
                <a:ea typeface="Courier New"/>
                <a:cs typeface="Courier New"/>
                <a:sym typeface="Courier New"/>
              </a:rPr>
              <a:t>dutyPharmacyItemList</a:t>
            </a:r>
            <a:r>
              <a:rPr lang="en" sz="1100">
                <a:solidFill>
                  <a:srgbClr val="A9B7C6"/>
                </a:solidFill>
                <a:highlight>
                  <a:srgbClr val="2B2B2B"/>
                </a:highlight>
                <a:latin typeface="Courier New"/>
                <a:ea typeface="Courier New"/>
                <a:cs typeface="Courier New"/>
                <a:sym typeface="Courier New"/>
              </a:rPr>
              <a:t>.size()</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rPr lang="en" sz="1100">
                <a:solidFill>
                  <a:srgbClr val="A9B7C6"/>
                </a:solidFill>
                <a:highlight>
                  <a:srgbClr val="2B2B2B"/>
                </a:highlight>
                <a:latin typeface="Courier New"/>
                <a:ea typeface="Courier New"/>
                <a:cs typeface="Courier New"/>
                <a:sym typeface="Courier New"/>
              </a:rPr>
              <a:t>}</a:t>
            </a:r>
            <a:endParaRPr sz="1100">
              <a:solidFill>
                <a:srgbClr val="BBB529"/>
              </a:solidFill>
              <a:highlight>
                <a:srgbClr val="2B2B2B"/>
              </a:highlight>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47" name="Shape 447"/>
        <p:cNvGrpSpPr/>
        <p:nvPr/>
      </p:nvGrpSpPr>
      <p:grpSpPr>
        <a:xfrm>
          <a:off x="0" y="0"/>
          <a:ext cx="0" cy="0"/>
          <a:chOff x="0" y="0"/>
          <a:chExt cx="0" cy="0"/>
        </a:xfrm>
      </p:grpSpPr>
      <p:sp>
        <p:nvSpPr>
          <p:cNvPr id="448" name="Google Shape;44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Implement the view holder class</a:t>
            </a:r>
            <a:endParaRPr>
              <a:solidFill>
                <a:schemeClr val="lt1"/>
              </a:solidFill>
            </a:endParaRPr>
          </a:p>
        </p:txBody>
      </p:sp>
      <p:sp>
        <p:nvSpPr>
          <p:cNvPr id="449" name="Google Shape;449;p6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CC7832"/>
                </a:solidFill>
                <a:highlight>
                  <a:srgbClr val="2B2B2B"/>
                </a:highlight>
                <a:latin typeface="Courier New"/>
                <a:ea typeface="Courier New"/>
                <a:cs typeface="Courier New"/>
                <a:sym typeface="Courier New"/>
              </a:rPr>
              <a:t>public static class </a:t>
            </a:r>
            <a:r>
              <a:rPr lang="en" sz="1100">
                <a:solidFill>
                  <a:srgbClr val="A9B7C6"/>
                </a:solidFill>
                <a:highlight>
                  <a:srgbClr val="2B2B2B"/>
                </a:highlight>
                <a:latin typeface="Courier New"/>
                <a:ea typeface="Courier New"/>
                <a:cs typeface="Courier New"/>
                <a:sym typeface="Courier New"/>
              </a:rPr>
              <a:t>ViewHolder </a:t>
            </a:r>
            <a:r>
              <a:rPr lang="en" sz="1100">
                <a:solidFill>
                  <a:srgbClr val="CC7832"/>
                </a:solidFill>
                <a:highlight>
                  <a:srgbClr val="2B2B2B"/>
                </a:highlight>
                <a:latin typeface="Courier New"/>
                <a:ea typeface="Courier New"/>
                <a:cs typeface="Courier New"/>
                <a:sym typeface="Courier New"/>
              </a:rPr>
              <a:t>extends </a:t>
            </a:r>
            <a:r>
              <a:rPr lang="en" sz="1100">
                <a:solidFill>
                  <a:srgbClr val="A9B7C6"/>
                </a:solidFill>
                <a:highlight>
                  <a:srgbClr val="2B2B2B"/>
                </a:highlight>
                <a:latin typeface="Courier New"/>
                <a:ea typeface="Courier New"/>
                <a:cs typeface="Courier New"/>
                <a:sym typeface="Courier New"/>
              </a:rPr>
              <a:t>RecyclerView.ViewHolder {</a:t>
            </a:r>
            <a:br>
              <a:rPr lang="en" sz="1100">
                <a:solidFill>
                  <a:srgbClr val="A9B7C6"/>
                </a:solidFill>
                <a:highlight>
                  <a:srgbClr val="2B2B2B"/>
                </a:highlight>
                <a:latin typeface="Courier New"/>
                <a:ea typeface="Courier New"/>
                <a:cs typeface="Courier New"/>
                <a:sym typeface="Courier New"/>
              </a:rPr>
            </a:b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private </a:t>
            </a:r>
            <a:r>
              <a:rPr lang="en" sz="1100">
                <a:solidFill>
                  <a:srgbClr val="A9B7C6"/>
                </a:solidFill>
                <a:highlight>
                  <a:srgbClr val="2B2B2B"/>
                </a:highlight>
                <a:latin typeface="Courier New"/>
                <a:ea typeface="Courier New"/>
                <a:cs typeface="Courier New"/>
                <a:sym typeface="Courier New"/>
              </a:rPr>
              <a:t>TextView </a:t>
            </a:r>
            <a:r>
              <a:rPr lang="en" sz="1100">
                <a:solidFill>
                  <a:srgbClr val="9876AA"/>
                </a:solidFill>
                <a:highlight>
                  <a:srgbClr val="2B2B2B"/>
                </a:highlight>
                <a:latin typeface="Courier New"/>
                <a:ea typeface="Courier New"/>
                <a:cs typeface="Courier New"/>
                <a:sym typeface="Courier New"/>
              </a:rPr>
              <a:t>dist_txt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private </a:t>
            </a:r>
            <a:r>
              <a:rPr lang="en" sz="1100">
                <a:solidFill>
                  <a:srgbClr val="A9B7C6"/>
                </a:solidFill>
                <a:highlight>
                  <a:srgbClr val="2B2B2B"/>
                </a:highlight>
                <a:latin typeface="Courier New"/>
                <a:ea typeface="Courier New"/>
                <a:cs typeface="Courier New"/>
                <a:sym typeface="Courier New"/>
              </a:rPr>
              <a:t>TextView </a:t>
            </a:r>
            <a:r>
              <a:rPr lang="en" sz="1100">
                <a:solidFill>
                  <a:srgbClr val="9876AA"/>
                </a:solidFill>
                <a:highlight>
                  <a:srgbClr val="2B2B2B"/>
                </a:highlight>
                <a:latin typeface="Courier New"/>
                <a:ea typeface="Courier New"/>
                <a:cs typeface="Courier New"/>
                <a:sym typeface="Courier New"/>
              </a:rPr>
              <a:t>name_txt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private </a:t>
            </a:r>
            <a:r>
              <a:rPr lang="en" sz="1100">
                <a:solidFill>
                  <a:srgbClr val="A9B7C6"/>
                </a:solidFill>
                <a:highlight>
                  <a:srgbClr val="2B2B2B"/>
                </a:highlight>
                <a:latin typeface="Courier New"/>
                <a:ea typeface="Courier New"/>
                <a:cs typeface="Courier New"/>
                <a:sym typeface="Courier New"/>
              </a:rPr>
              <a:t>TextView </a:t>
            </a:r>
            <a:r>
              <a:rPr lang="en" sz="1100">
                <a:solidFill>
                  <a:srgbClr val="9876AA"/>
                </a:solidFill>
                <a:highlight>
                  <a:srgbClr val="2B2B2B"/>
                </a:highlight>
                <a:latin typeface="Courier New"/>
                <a:ea typeface="Courier New"/>
                <a:cs typeface="Courier New"/>
                <a:sym typeface="Courier New"/>
              </a:rPr>
              <a:t>adress_txt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CC7832"/>
                </a:solidFill>
                <a:highlight>
                  <a:srgbClr val="2B2B2B"/>
                </a:highlight>
                <a:latin typeface="Courier New"/>
                <a:ea typeface="Courier New"/>
                <a:cs typeface="Courier New"/>
                <a:sym typeface="Courier New"/>
              </a:rPr>
              <a:t>   public </a:t>
            </a:r>
            <a:r>
              <a:rPr lang="en" sz="1100">
                <a:solidFill>
                  <a:srgbClr val="FFC66D"/>
                </a:solidFill>
                <a:highlight>
                  <a:srgbClr val="2B2B2B"/>
                </a:highlight>
                <a:latin typeface="Courier New"/>
                <a:ea typeface="Courier New"/>
                <a:cs typeface="Courier New"/>
                <a:sym typeface="Courier New"/>
              </a:rPr>
              <a:t>ViewHolder</a:t>
            </a:r>
            <a:r>
              <a:rPr lang="en" sz="1100">
                <a:solidFill>
                  <a:srgbClr val="A9B7C6"/>
                </a:solidFill>
                <a:highlight>
                  <a:srgbClr val="2B2B2B"/>
                </a:highlight>
                <a:latin typeface="Courier New"/>
                <a:ea typeface="Courier New"/>
                <a:cs typeface="Courier New"/>
                <a:sym typeface="Courier New"/>
              </a:rPr>
              <a:t>(View v)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super</a:t>
            </a:r>
            <a:r>
              <a:rPr lang="en" sz="1100">
                <a:solidFill>
                  <a:srgbClr val="A9B7C6"/>
                </a:solidFill>
                <a:highlight>
                  <a:srgbClr val="2B2B2B"/>
                </a:highlight>
                <a:latin typeface="Courier New"/>
                <a:ea typeface="Courier New"/>
                <a:cs typeface="Courier New"/>
                <a:sym typeface="Courier New"/>
              </a:rPr>
              <a:t>(v)</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dist_txt </a:t>
            </a:r>
            <a:r>
              <a:rPr lang="en" sz="1100">
                <a:solidFill>
                  <a:srgbClr val="A9B7C6"/>
                </a:solidFill>
                <a:highlight>
                  <a:srgbClr val="2B2B2B"/>
                </a:highlight>
                <a:latin typeface="Courier New"/>
                <a:ea typeface="Courier New"/>
                <a:cs typeface="Courier New"/>
                <a:sym typeface="Courier New"/>
              </a:rPr>
              <a:t>= v.findViewById(R.id.</a:t>
            </a:r>
            <a:r>
              <a:rPr i="1" lang="en" sz="1100">
                <a:solidFill>
                  <a:srgbClr val="9876AA"/>
                </a:solidFill>
                <a:highlight>
                  <a:srgbClr val="2B2B2B"/>
                </a:highlight>
                <a:latin typeface="Courier New"/>
                <a:ea typeface="Courier New"/>
                <a:cs typeface="Courier New"/>
                <a:sym typeface="Courier New"/>
              </a:rPr>
              <a:t>dist_txt</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name_txt </a:t>
            </a:r>
            <a:r>
              <a:rPr lang="en" sz="1100">
                <a:solidFill>
                  <a:srgbClr val="A9B7C6"/>
                </a:solidFill>
                <a:highlight>
                  <a:srgbClr val="2B2B2B"/>
                </a:highlight>
                <a:latin typeface="Courier New"/>
                <a:ea typeface="Courier New"/>
                <a:cs typeface="Courier New"/>
                <a:sym typeface="Courier New"/>
              </a:rPr>
              <a:t>= v.findViewById(R.id.</a:t>
            </a:r>
            <a:r>
              <a:rPr i="1" lang="en" sz="1100">
                <a:solidFill>
                  <a:srgbClr val="9876AA"/>
                </a:solidFill>
                <a:highlight>
                  <a:srgbClr val="2B2B2B"/>
                </a:highlight>
                <a:latin typeface="Courier New"/>
                <a:ea typeface="Courier New"/>
                <a:cs typeface="Courier New"/>
                <a:sym typeface="Courier New"/>
              </a:rPr>
              <a:t>name_txt</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adress_txt </a:t>
            </a:r>
            <a:r>
              <a:rPr lang="en" sz="1100">
                <a:solidFill>
                  <a:srgbClr val="A9B7C6"/>
                </a:solidFill>
                <a:highlight>
                  <a:srgbClr val="2B2B2B"/>
                </a:highlight>
                <a:latin typeface="Courier New"/>
                <a:ea typeface="Courier New"/>
                <a:cs typeface="Courier New"/>
                <a:sym typeface="Courier New"/>
              </a:rPr>
              <a:t>= v.findViewById(R.id.</a:t>
            </a:r>
            <a:r>
              <a:rPr i="1" lang="en" sz="1100">
                <a:solidFill>
                  <a:srgbClr val="9876AA"/>
                </a:solidFill>
                <a:highlight>
                  <a:srgbClr val="2B2B2B"/>
                </a:highlight>
                <a:latin typeface="Courier New"/>
                <a:ea typeface="Courier New"/>
                <a:cs typeface="Courier New"/>
                <a:sym typeface="Courier New"/>
              </a:rPr>
              <a:t>adress_txt</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53" name="Shape 453"/>
        <p:cNvGrpSpPr/>
        <p:nvPr/>
      </p:nvGrpSpPr>
      <p:grpSpPr>
        <a:xfrm>
          <a:off x="0" y="0"/>
          <a:ext cx="0" cy="0"/>
          <a:chOff x="0" y="0"/>
          <a:chExt cx="0" cy="0"/>
        </a:xfrm>
      </p:grpSpPr>
      <p:sp>
        <p:nvSpPr>
          <p:cNvPr id="454" name="Google Shape;45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Create a layout XML file for one item</a:t>
            </a:r>
            <a:endParaRPr>
              <a:solidFill>
                <a:schemeClr val="lt1"/>
              </a:solidFill>
            </a:endParaRPr>
          </a:p>
        </p:txBody>
      </p:sp>
      <p:sp>
        <p:nvSpPr>
          <p:cNvPr id="455" name="Google Shape;455;p7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100">
                <a:solidFill>
                  <a:srgbClr val="E8BF6A"/>
                </a:solidFill>
                <a:highlight>
                  <a:srgbClr val="2B2B2B"/>
                </a:highlight>
                <a:latin typeface="Courier New"/>
                <a:ea typeface="Courier New"/>
                <a:cs typeface="Courier New"/>
                <a:sym typeface="Courier New"/>
              </a:rPr>
              <a:t>&lt;?</a:t>
            </a:r>
            <a:r>
              <a:rPr lang="en" sz="1100">
                <a:solidFill>
                  <a:srgbClr val="BABABA"/>
                </a:solidFill>
                <a:highlight>
                  <a:srgbClr val="2B2B2B"/>
                </a:highlight>
                <a:latin typeface="Courier New"/>
                <a:ea typeface="Courier New"/>
                <a:cs typeface="Courier New"/>
                <a:sym typeface="Courier New"/>
              </a:rPr>
              <a:t>xml version</a:t>
            </a:r>
            <a:r>
              <a:rPr lang="en" sz="1100">
                <a:solidFill>
                  <a:srgbClr val="6A8759"/>
                </a:solidFill>
                <a:highlight>
                  <a:srgbClr val="2B2B2B"/>
                </a:highlight>
                <a:latin typeface="Courier New"/>
                <a:ea typeface="Courier New"/>
                <a:cs typeface="Courier New"/>
                <a:sym typeface="Courier New"/>
              </a:rPr>
              <a:t>="1.0" </a:t>
            </a:r>
            <a:r>
              <a:rPr lang="en" sz="1100">
                <a:solidFill>
                  <a:srgbClr val="BABABA"/>
                </a:solidFill>
                <a:highlight>
                  <a:srgbClr val="2B2B2B"/>
                </a:highlight>
                <a:latin typeface="Courier New"/>
                <a:ea typeface="Courier New"/>
                <a:cs typeface="Courier New"/>
                <a:sym typeface="Courier New"/>
              </a:rPr>
              <a:t>encoding</a:t>
            </a:r>
            <a:r>
              <a:rPr lang="en" sz="1100">
                <a:solidFill>
                  <a:srgbClr val="6A8759"/>
                </a:solidFill>
                <a:highlight>
                  <a:srgbClr val="2B2B2B"/>
                </a:highlight>
                <a:latin typeface="Courier New"/>
                <a:ea typeface="Courier New"/>
                <a:cs typeface="Courier New"/>
                <a:sym typeface="Courier New"/>
              </a:rPr>
              <a:t>="utf-8"</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&lt;LinearLayout </a:t>
            </a:r>
            <a:r>
              <a:rPr lang="en" sz="1100">
                <a:solidFill>
                  <a:srgbClr val="BABABA"/>
                </a:solidFill>
                <a:highlight>
                  <a:srgbClr val="2B2B2B"/>
                </a:highlight>
                <a:latin typeface="Courier New"/>
                <a:ea typeface="Courier New"/>
                <a:cs typeface="Courier New"/>
                <a:sym typeface="Courier New"/>
              </a:rPr>
              <a:t>xmlns:</a:t>
            </a:r>
            <a:r>
              <a:rPr lang="en" sz="1100">
                <a:solidFill>
                  <a:srgbClr val="9876AA"/>
                </a:solidFill>
                <a:highlight>
                  <a:srgbClr val="2B2B2B"/>
                </a:highlight>
                <a:latin typeface="Courier New"/>
                <a:ea typeface="Courier New"/>
                <a:cs typeface="Courier New"/>
                <a:sym typeface="Courier New"/>
              </a:rPr>
              <a:t>android</a:t>
            </a:r>
            <a:r>
              <a:rPr lang="en" sz="1100">
                <a:solidFill>
                  <a:srgbClr val="6A8759"/>
                </a:solidFill>
                <a:highlight>
                  <a:srgbClr val="2B2B2B"/>
                </a:highlight>
                <a:latin typeface="Courier New"/>
                <a:ea typeface="Courier New"/>
                <a:cs typeface="Courier New"/>
                <a:sym typeface="Courier New"/>
              </a:rPr>
              <a:t>="</a:t>
            </a:r>
            <a:r>
              <a:rPr lang="en" sz="1100" u="sng">
                <a:solidFill>
                  <a:schemeClr val="hlink"/>
                </a:solidFill>
                <a:highlight>
                  <a:srgbClr val="2B2B2B"/>
                </a:highlight>
                <a:latin typeface="Courier New"/>
                <a:ea typeface="Courier New"/>
                <a:cs typeface="Courier New"/>
                <a:sym typeface="Courier New"/>
                <a:hlinkClick r:id="rId3"/>
              </a:rPr>
              <a:t>http://schemas.android.com/apk/res/android</a:t>
            </a:r>
            <a:r>
              <a:rPr lang="en" sz="1100">
                <a:solidFill>
                  <a:srgbClr val="6A8759"/>
                </a:solidFill>
                <a:highlight>
                  <a:srgbClr val="2B2B2B"/>
                </a:highlight>
                <a:latin typeface="Courier New"/>
                <a:ea typeface="Courier New"/>
                <a:cs typeface="Courier New"/>
                <a:sym typeface="Courier New"/>
              </a:rPr>
              <a: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:padding</a:t>
            </a:r>
            <a:r>
              <a:rPr lang="en" sz="1100">
                <a:solidFill>
                  <a:srgbClr val="6A8759"/>
                </a:solidFill>
                <a:highlight>
                  <a:srgbClr val="2B2B2B"/>
                </a:highlight>
                <a:latin typeface="Courier New"/>
                <a:ea typeface="Courier New"/>
                <a:cs typeface="Courier New"/>
                <a:sym typeface="Courier New"/>
              </a:rPr>
              <a:t>="10dp"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:orientation</a:t>
            </a:r>
            <a:r>
              <a:rPr lang="en" sz="1100">
                <a:solidFill>
                  <a:srgbClr val="6A8759"/>
                </a:solidFill>
                <a:highlight>
                  <a:srgbClr val="2B2B2B"/>
                </a:highlight>
                <a:latin typeface="Courier New"/>
                <a:ea typeface="Courier New"/>
                <a:cs typeface="Courier New"/>
                <a:sym typeface="Courier New"/>
              </a:rPr>
              <a:t>="vertical"</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="@+id/name_txt"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="24sp"       </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="@+id/dist_txt"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="18dp"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:id</a:t>
            </a:r>
            <a:r>
              <a:rPr lang="en" sz="1100">
                <a:solidFill>
                  <a:srgbClr val="6A8759"/>
                </a:solidFill>
                <a:highlight>
                  <a:srgbClr val="2B2B2B"/>
                </a:highlight>
                <a:latin typeface="Courier New"/>
                <a:ea typeface="Courier New"/>
                <a:cs typeface="Courier New"/>
                <a:sym typeface="Courier New"/>
              </a:rPr>
              <a:t>="@+id/adress_txt"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:textSize</a:t>
            </a:r>
            <a:r>
              <a:rPr lang="en" sz="1100">
                <a:solidFill>
                  <a:srgbClr val="6A8759"/>
                </a:solidFill>
                <a:highlight>
                  <a:srgbClr val="2B2B2B"/>
                </a:highlight>
                <a:latin typeface="Courier New"/>
                <a:ea typeface="Courier New"/>
                <a:cs typeface="Courier New"/>
                <a:sym typeface="Courier New"/>
              </a:rPr>
              <a:t>="12dp"</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:layout_width</a:t>
            </a:r>
            <a:r>
              <a:rPr lang="en" sz="1100">
                <a:solidFill>
                  <a:srgbClr val="6A8759"/>
                </a:solidFill>
                <a:highlight>
                  <a:srgbClr val="2B2B2B"/>
                </a:highlight>
                <a:latin typeface="Courier New"/>
                <a:ea typeface="Courier New"/>
                <a:cs typeface="Courier New"/>
                <a:sym typeface="Courier New"/>
              </a:rPr>
              <a:t>="match_parent"</a:t>
            </a:r>
            <a:br>
              <a:rPr lang="en" sz="1100">
                <a:solidFill>
                  <a:srgbClr val="6A8759"/>
                </a:solidFill>
                <a:highlight>
                  <a:srgbClr val="2B2B2B"/>
                </a:highlight>
                <a:latin typeface="Courier New"/>
                <a:ea typeface="Courier New"/>
                <a:cs typeface="Courier New"/>
                <a:sym typeface="Courier New"/>
              </a:rPr>
            </a:br>
            <a:r>
              <a:rPr lang="en" sz="1100">
                <a:solidFill>
                  <a:srgbClr val="6A8759"/>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android</a:t>
            </a:r>
            <a:r>
              <a:rPr lang="en" sz="1100">
                <a:solidFill>
                  <a:srgbClr val="BABABA"/>
                </a:solidFill>
                <a:highlight>
                  <a:srgbClr val="2B2B2B"/>
                </a:highlight>
                <a:latin typeface="Courier New"/>
                <a:ea typeface="Courier New"/>
                <a:cs typeface="Courier New"/>
                <a:sym typeface="Courier New"/>
              </a:rPr>
              <a:t>:layout_height</a:t>
            </a:r>
            <a:r>
              <a:rPr lang="en" sz="1100">
                <a:solidFill>
                  <a:srgbClr val="6A8759"/>
                </a:solidFill>
                <a:highlight>
                  <a:srgbClr val="2B2B2B"/>
                </a:highlight>
                <a:latin typeface="Courier New"/>
                <a:ea typeface="Courier New"/>
                <a:cs typeface="Courier New"/>
                <a:sym typeface="Courier New"/>
              </a:rPr>
              <a:t>="wrap_content"</a:t>
            </a:r>
            <a:r>
              <a:rPr lang="en" sz="1100">
                <a:solidFill>
                  <a:srgbClr val="E8BF6A"/>
                </a:solidFill>
                <a:highlight>
                  <a:srgbClr val="2B2B2B"/>
                </a:highlight>
                <a:latin typeface="Courier New"/>
                <a:ea typeface="Courier New"/>
                <a:cs typeface="Courier New"/>
                <a:sym typeface="Courier New"/>
              </a:rPr>
              <a:t>&gt;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   &lt;/TextView&gt;</a:t>
            </a:r>
            <a:br>
              <a:rPr lang="en" sz="1100">
                <a:solidFill>
                  <a:srgbClr val="E8BF6A"/>
                </a:solidFill>
                <a:highlight>
                  <a:srgbClr val="2B2B2B"/>
                </a:highlight>
                <a:latin typeface="Courier New"/>
                <a:ea typeface="Courier New"/>
                <a:cs typeface="Courier New"/>
                <a:sym typeface="Courier New"/>
              </a:rPr>
            </a:br>
            <a:r>
              <a:rPr lang="en" sz="1100">
                <a:solidFill>
                  <a:srgbClr val="E8BF6A"/>
                </a:solidFill>
                <a:highlight>
                  <a:srgbClr val="2B2B2B"/>
                </a:highlight>
                <a:latin typeface="Courier New"/>
                <a:ea typeface="Courier New"/>
                <a:cs typeface="Courier New"/>
                <a:sym typeface="Courier New"/>
              </a:rPr>
              <a:t>&lt;/LinearLayout&gt;</a:t>
            </a:r>
            <a:endParaRPr sz="1000">
              <a:solidFill>
                <a:srgbClr val="CC7832"/>
              </a:solidFill>
              <a:highlight>
                <a:srgbClr val="2B2B2B"/>
              </a:highlight>
              <a:latin typeface="Courier New"/>
              <a:ea typeface="Courier New"/>
              <a:cs typeface="Courier New"/>
              <a:sym typeface="Courier New"/>
            </a:endParaRPr>
          </a:p>
        </p:txBody>
      </p:sp>
      <p:pic>
        <p:nvPicPr>
          <p:cNvPr id="456" name="Google Shape;456;p70"/>
          <p:cNvPicPr preferRelativeResize="0"/>
          <p:nvPr/>
        </p:nvPicPr>
        <p:blipFill rotWithShape="1">
          <a:blip r:embed="rId4">
            <a:alphaModFix/>
          </a:blip>
          <a:srcRect b="12417" l="54227" r="24810" t="21987"/>
          <a:stretch/>
        </p:blipFill>
        <p:spPr>
          <a:xfrm>
            <a:off x="6109417" y="0"/>
            <a:ext cx="3034584" cy="5143499"/>
          </a:xfrm>
          <a:prstGeom prst="rect">
            <a:avLst/>
          </a:prstGeom>
          <a:noFill/>
          <a:ln>
            <a:noFill/>
          </a:ln>
        </p:spPr>
      </p:pic>
      <p:pic>
        <p:nvPicPr>
          <p:cNvPr id="457" name="Google Shape;457;p70"/>
          <p:cNvPicPr preferRelativeResize="0"/>
          <p:nvPr/>
        </p:nvPicPr>
        <p:blipFill rotWithShape="1">
          <a:blip r:embed="rId5">
            <a:alphaModFix/>
          </a:blip>
          <a:srcRect b="27362" l="0" r="76043" t="47087"/>
          <a:stretch/>
        </p:blipFill>
        <p:spPr>
          <a:xfrm>
            <a:off x="4282625" y="2161000"/>
            <a:ext cx="4150627" cy="23978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61" name="Shape 461"/>
        <p:cNvGrpSpPr/>
        <p:nvPr/>
      </p:nvGrpSpPr>
      <p:grpSpPr>
        <a:xfrm>
          <a:off x="0" y="0"/>
          <a:ext cx="0" cy="0"/>
          <a:chOff x="0" y="0"/>
          <a:chExt cx="0" cy="0"/>
        </a:xfrm>
      </p:grpSpPr>
      <p:sp>
        <p:nvSpPr>
          <p:cNvPr id="462" name="Google Shape;46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Create the RecyclerView</a:t>
            </a:r>
            <a:endParaRPr>
              <a:solidFill>
                <a:schemeClr val="lt1"/>
              </a:solidFill>
            </a:endParaRPr>
          </a:p>
        </p:txBody>
      </p:sp>
      <p:sp>
        <p:nvSpPr>
          <p:cNvPr id="463" name="Google Shape;463;p7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A9B7C6"/>
                </a:solidFill>
                <a:highlight>
                  <a:srgbClr val="2B2B2B"/>
                </a:highlight>
                <a:latin typeface="Courier New"/>
                <a:ea typeface="Courier New"/>
                <a:cs typeface="Courier New"/>
                <a:sym typeface="Courier New"/>
              </a:rPr>
              <a:t>DutyPharmacyAdapter adapter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DutyPharmacyAdapter(</a:t>
            </a:r>
            <a:r>
              <a:rPr lang="en" sz="1100">
                <a:solidFill>
                  <a:srgbClr val="9876AA"/>
                </a:solidFill>
                <a:highlight>
                  <a:srgbClr val="2B2B2B"/>
                </a:highlight>
                <a:latin typeface="Courier New"/>
                <a:ea typeface="Courier New"/>
                <a:cs typeface="Courier New"/>
                <a:sym typeface="Courier New"/>
              </a:rPr>
              <a:t>dutyPharmacyItemList</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A9B7C6"/>
                </a:solidFill>
                <a:highlight>
                  <a:srgbClr val="2B2B2B"/>
                </a:highlight>
                <a:latin typeface="Courier New"/>
                <a:ea typeface="Courier New"/>
                <a:cs typeface="Courier New"/>
                <a:sym typeface="Courier New"/>
              </a:rPr>
              <a:t>RecyclerView.LayoutManager mLayoutManager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LinearLayoutManager(getApplicationContext())</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100">
                <a:solidFill>
                  <a:srgbClr val="9876AA"/>
                </a:solidFill>
                <a:highlight>
                  <a:srgbClr val="2B2B2B"/>
                </a:highlight>
                <a:latin typeface="Courier New"/>
                <a:ea typeface="Courier New"/>
                <a:cs typeface="Courier New"/>
                <a:sym typeface="Courier New"/>
              </a:rPr>
              <a:t>activityDataDisplayBinding</a:t>
            </a: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dataListRecyclerView</a:t>
            </a:r>
            <a:r>
              <a:rPr lang="en" sz="1100">
                <a:solidFill>
                  <a:srgbClr val="A9B7C6"/>
                </a:solidFill>
                <a:highlight>
                  <a:srgbClr val="2B2B2B"/>
                </a:highlight>
                <a:latin typeface="Courier New"/>
                <a:ea typeface="Courier New"/>
                <a:cs typeface="Courier New"/>
                <a:sym typeface="Courier New"/>
              </a:rPr>
              <a:t>.setLayoutManager(mLayoutManager)</a:t>
            </a:r>
            <a:r>
              <a:rPr lang="en"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rPr lang="en" sz="1100">
                <a:solidFill>
                  <a:srgbClr val="9876AA"/>
                </a:solidFill>
                <a:highlight>
                  <a:srgbClr val="2B2B2B"/>
                </a:highlight>
                <a:latin typeface="Courier New"/>
                <a:ea typeface="Courier New"/>
                <a:cs typeface="Courier New"/>
                <a:sym typeface="Courier New"/>
              </a:rPr>
              <a:t>activityDataDisplayBinding</a:t>
            </a:r>
            <a:r>
              <a:rPr lang="en" sz="1100">
                <a:solidFill>
                  <a:srgbClr val="A9B7C6"/>
                </a:solidFill>
                <a:highlight>
                  <a:srgbClr val="2B2B2B"/>
                </a:highlight>
                <a:latin typeface="Courier New"/>
                <a:ea typeface="Courier New"/>
                <a:cs typeface="Courier New"/>
                <a:sym typeface="Courier New"/>
              </a:rPr>
              <a:t>.</a:t>
            </a:r>
            <a:r>
              <a:rPr lang="en" sz="1100">
                <a:solidFill>
                  <a:srgbClr val="9876AA"/>
                </a:solidFill>
                <a:highlight>
                  <a:srgbClr val="2B2B2B"/>
                </a:highlight>
                <a:latin typeface="Courier New"/>
                <a:ea typeface="Courier New"/>
                <a:cs typeface="Courier New"/>
                <a:sym typeface="Courier New"/>
              </a:rPr>
              <a:t>dataListRecyclerView</a:t>
            </a:r>
            <a:r>
              <a:rPr lang="en" sz="1100">
                <a:solidFill>
                  <a:srgbClr val="A9B7C6"/>
                </a:solidFill>
                <a:highlight>
                  <a:srgbClr val="2B2B2B"/>
                </a:highlight>
                <a:latin typeface="Courier New"/>
                <a:ea typeface="Courier New"/>
                <a:cs typeface="Courier New"/>
                <a:sym typeface="Courier New"/>
              </a:rPr>
              <a:t>.setAdapter(adapter)</a:t>
            </a:r>
            <a:r>
              <a:rPr lang="en" sz="11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a:t>
            </a:r>
            <a:endParaRPr>
              <a:solidFill>
                <a:schemeClr val="lt1"/>
              </a:solidFill>
            </a:endParaRPr>
          </a:p>
        </p:txBody>
      </p:sp>
      <p:sp>
        <p:nvSpPr>
          <p:cNvPr id="84" name="Google Shape;84;p1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.placeholder(R.drawable.</a:t>
            </a:r>
            <a:r>
              <a:rPr i="1" lang="en" sz="1300">
                <a:solidFill>
                  <a:srgbClr val="9876AA"/>
                </a:solidFill>
                <a:highlight>
                  <a:srgbClr val="2B2B2B"/>
                </a:highlight>
                <a:latin typeface="Courier New"/>
                <a:ea typeface="Courier New"/>
                <a:cs typeface="Courier New"/>
                <a:sym typeface="Courier New"/>
              </a:rPr>
              <a:t>image_place_holder</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.error(R.drawable.</a:t>
            </a:r>
            <a:r>
              <a:rPr i="1" lang="en" sz="1300">
                <a:solidFill>
                  <a:srgbClr val="9876AA"/>
                </a:solidFill>
                <a:highlight>
                  <a:srgbClr val="2B2B2B"/>
                </a:highlight>
                <a:latin typeface="Courier New"/>
                <a:ea typeface="Courier New"/>
                <a:cs typeface="Courier New"/>
                <a:sym typeface="Courier New"/>
              </a:rPr>
              <a:t>image_error</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85" name="Google Shape;85;p18"/>
          <p:cNvPicPr preferRelativeResize="0"/>
          <p:nvPr/>
        </p:nvPicPr>
        <p:blipFill>
          <a:blip r:embed="rId3">
            <a:alphaModFix/>
          </a:blip>
          <a:stretch>
            <a:fillRect/>
          </a:stretch>
        </p:blipFill>
        <p:spPr>
          <a:xfrm>
            <a:off x="7704305" y="13"/>
            <a:ext cx="1439701" cy="2960302"/>
          </a:xfrm>
          <a:prstGeom prst="rect">
            <a:avLst/>
          </a:prstGeom>
          <a:noFill/>
          <a:ln>
            <a:noFill/>
          </a:ln>
        </p:spPr>
      </p:pic>
      <p:pic>
        <p:nvPicPr>
          <p:cNvPr id="86" name="Google Shape;86;p18"/>
          <p:cNvPicPr preferRelativeResize="0"/>
          <p:nvPr/>
        </p:nvPicPr>
        <p:blipFill>
          <a:blip r:embed="rId4">
            <a:alphaModFix/>
          </a:blip>
          <a:stretch>
            <a:fillRect/>
          </a:stretch>
        </p:blipFill>
        <p:spPr>
          <a:xfrm>
            <a:off x="6161505" y="13"/>
            <a:ext cx="1439701" cy="296032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467" name="Shape 467"/>
        <p:cNvGrpSpPr/>
        <p:nvPr/>
      </p:nvGrpSpPr>
      <p:grpSpPr>
        <a:xfrm>
          <a:off x="0" y="0"/>
          <a:ext cx="0" cy="0"/>
          <a:chOff x="0" y="0"/>
          <a:chExt cx="0" cy="0"/>
        </a:xfrm>
      </p:grpSpPr>
      <p:sp>
        <p:nvSpPr>
          <p:cNvPr id="468" name="Google Shape;46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a:t>
            </a:r>
            <a:endParaRPr>
              <a:solidFill>
                <a:schemeClr val="lt1"/>
              </a:solidFill>
            </a:endParaRPr>
          </a:p>
        </p:txBody>
      </p:sp>
      <p:sp>
        <p:nvSpPr>
          <p:cNvPr id="469" name="Google Shape;469;p7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onResponse</a:t>
            </a:r>
            <a:r>
              <a:rPr lang="en" sz="1100">
                <a:solidFill>
                  <a:srgbClr val="A9B7C6"/>
                </a:solidFill>
                <a:highlight>
                  <a:srgbClr val="2B2B2B"/>
                </a:highlight>
                <a:latin typeface="Courier New"/>
                <a:ea typeface="Courier New"/>
                <a:cs typeface="Courier New"/>
                <a:sym typeface="Courier New"/>
              </a:rPr>
              <a:t>(</a:t>
            </a:r>
            <a:r>
              <a:rPr lang="en" sz="1100">
                <a:solidFill>
                  <a:srgbClr val="BBB529"/>
                </a:solidFill>
                <a:highlight>
                  <a:srgbClr val="2B2B2B"/>
                </a:highlight>
                <a:latin typeface="Courier New"/>
                <a:ea typeface="Courier New"/>
                <a:cs typeface="Courier New"/>
                <a:sym typeface="Courier New"/>
              </a:rPr>
              <a:t>@NonNull </a:t>
            </a:r>
            <a:r>
              <a:rPr lang="en" sz="1100">
                <a:solidFill>
                  <a:srgbClr val="A9B7C6"/>
                </a:solidFill>
                <a:highlight>
                  <a:srgbClr val="2B2B2B"/>
                </a:highlight>
                <a:latin typeface="Courier New"/>
                <a:ea typeface="Courier New"/>
                <a:cs typeface="Courier New"/>
                <a:sym typeface="Courier New"/>
              </a:rPr>
              <a:t>Call call</a:t>
            </a:r>
            <a:r>
              <a:rPr lang="en" sz="1100">
                <a:solidFill>
                  <a:srgbClr val="CC7832"/>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@NonNull </a:t>
            </a:r>
            <a:r>
              <a:rPr lang="en" sz="1100">
                <a:solidFill>
                  <a:srgbClr val="A9B7C6"/>
                </a:solidFill>
                <a:highlight>
                  <a:srgbClr val="2B2B2B"/>
                </a:highlight>
                <a:latin typeface="Courier New"/>
                <a:ea typeface="Courier New"/>
                <a:cs typeface="Courier New"/>
                <a:sym typeface="Courier New"/>
              </a:rPr>
              <a:t>Response response) </a:t>
            </a:r>
            <a:r>
              <a:rPr lang="en" sz="1100">
                <a:solidFill>
                  <a:srgbClr val="CC7832"/>
                </a:solidFill>
                <a:highlight>
                  <a:srgbClr val="2B2B2B"/>
                </a:highlight>
                <a:latin typeface="Courier New"/>
                <a:ea typeface="Courier New"/>
                <a:cs typeface="Courier New"/>
                <a:sym typeface="Courier New"/>
              </a:rPr>
              <a:t>throws </a:t>
            </a:r>
            <a:r>
              <a:rPr lang="en" sz="1100">
                <a:solidFill>
                  <a:srgbClr val="A9B7C6"/>
                </a:solidFill>
                <a:highlight>
                  <a:srgbClr val="2B2B2B"/>
                </a:highlight>
                <a:latin typeface="Courier New"/>
                <a:ea typeface="Courier New"/>
                <a:cs typeface="Courier New"/>
                <a:sym typeface="Courier New"/>
              </a:rPr>
              <a:t>IOException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if</a:t>
            </a:r>
            <a:r>
              <a:rPr lang="en" sz="1100">
                <a:solidFill>
                  <a:srgbClr val="A9B7C6"/>
                </a:solidFill>
                <a:highlight>
                  <a:srgbClr val="2B2B2B"/>
                </a:highlight>
                <a:latin typeface="Courier New"/>
                <a:ea typeface="Courier New"/>
                <a:cs typeface="Courier New"/>
                <a:sym typeface="Courier New"/>
              </a:rPr>
              <a:t>(response.isSuccessful())</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final </a:t>
            </a:r>
            <a:r>
              <a:rPr lang="en" sz="1100">
                <a:solidFill>
                  <a:srgbClr val="A9B7C6"/>
                </a:solidFill>
                <a:highlight>
                  <a:srgbClr val="2B2B2B"/>
                </a:highlight>
                <a:latin typeface="Courier New"/>
                <a:ea typeface="Courier New"/>
                <a:cs typeface="Courier New"/>
                <a:sym typeface="Courier New"/>
              </a:rPr>
              <a:t>String myResponse = response.body().string()</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dutyPharmacyItemList </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ArrayList&lt;DutyPharmacy&gt;()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DutyPharmacy[] DutyPharmacyList =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Gson().fromJson(myResponse</a:t>
            </a: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DutyPharmacy[].</a:t>
            </a:r>
            <a:r>
              <a:rPr lang="en" sz="1100">
                <a:solidFill>
                  <a:srgbClr val="CC7832"/>
                </a:solidFill>
                <a:highlight>
                  <a:srgbClr val="2B2B2B"/>
                </a:highlight>
                <a:latin typeface="Courier New"/>
                <a:ea typeface="Courier New"/>
                <a:cs typeface="Courier New"/>
                <a:sym typeface="Courier New"/>
              </a:rPr>
              <a:t>class</a:t>
            </a:r>
            <a:r>
              <a:rPr lang="en" sz="1100">
                <a:solidFill>
                  <a:srgbClr val="A9B7C6"/>
                </a:solidFill>
                <a:highlight>
                  <a:srgbClr val="2B2B2B"/>
                </a:highlight>
                <a:latin typeface="Courier New"/>
                <a:ea typeface="Courier New"/>
                <a:cs typeface="Courier New"/>
                <a:sym typeface="Courier New"/>
              </a:rPr>
              <a: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9876AA"/>
                </a:solidFill>
                <a:highlight>
                  <a:srgbClr val="2B2B2B"/>
                </a:highlight>
                <a:latin typeface="Courier New"/>
                <a:ea typeface="Courier New"/>
                <a:cs typeface="Courier New"/>
                <a:sym typeface="Courier New"/>
              </a:rPr>
              <a:t>dutyPharmacyItemList </a:t>
            </a: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ArrayList&lt;DutyPharmacy&gt;(Arrays.</a:t>
            </a:r>
            <a:r>
              <a:rPr i="1" lang="en" sz="1100">
                <a:solidFill>
                  <a:srgbClr val="A9B7C6"/>
                </a:solidFill>
                <a:highlight>
                  <a:srgbClr val="2B2B2B"/>
                </a:highlight>
                <a:latin typeface="Courier New"/>
                <a:ea typeface="Courier New"/>
                <a:cs typeface="Courier New"/>
                <a:sym typeface="Courier New"/>
              </a:rPr>
              <a:t>asList</a:t>
            </a:r>
            <a:r>
              <a:rPr lang="en" sz="1100">
                <a:solidFill>
                  <a:srgbClr val="A9B7C6"/>
                </a:solidFill>
                <a:highlight>
                  <a:srgbClr val="2B2B2B"/>
                </a:highlight>
                <a:latin typeface="Courier New"/>
                <a:ea typeface="Courier New"/>
                <a:cs typeface="Courier New"/>
                <a:sym typeface="Courier New"/>
              </a:rPr>
              <a:t>(DutyPharmacyList))</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DataDisplayActivity.</a:t>
            </a:r>
            <a:r>
              <a:rPr lang="en" sz="1100">
                <a:solidFill>
                  <a:srgbClr val="CC7832"/>
                </a:solidFill>
                <a:highlight>
                  <a:srgbClr val="2B2B2B"/>
                </a:highlight>
                <a:latin typeface="Courier New"/>
                <a:ea typeface="Courier New"/>
                <a:cs typeface="Courier New"/>
                <a:sym typeface="Courier New"/>
              </a:rPr>
              <a:t>this</a:t>
            </a:r>
            <a:r>
              <a:rPr lang="en" sz="1100">
                <a:solidFill>
                  <a:srgbClr val="A9B7C6"/>
                </a:solidFill>
                <a:highlight>
                  <a:srgbClr val="2B2B2B"/>
                </a:highlight>
                <a:latin typeface="Courier New"/>
                <a:ea typeface="Courier New"/>
                <a:cs typeface="Courier New"/>
                <a:sym typeface="Courier New"/>
              </a:rPr>
              <a:t>.runOnUiThread(</a:t>
            </a:r>
            <a:r>
              <a:rPr lang="en" sz="1100">
                <a:solidFill>
                  <a:srgbClr val="CC7832"/>
                </a:solidFill>
                <a:highlight>
                  <a:srgbClr val="2B2B2B"/>
                </a:highlight>
                <a:latin typeface="Courier New"/>
                <a:ea typeface="Courier New"/>
                <a:cs typeface="Courier New"/>
                <a:sym typeface="Courier New"/>
              </a:rPr>
              <a:t>new </a:t>
            </a:r>
            <a:r>
              <a:rPr lang="en" sz="1100">
                <a:solidFill>
                  <a:srgbClr val="A9B7C6"/>
                </a:solidFill>
                <a:highlight>
                  <a:srgbClr val="2B2B2B"/>
                </a:highlight>
                <a:latin typeface="Courier New"/>
                <a:ea typeface="Courier New"/>
                <a:cs typeface="Courier New"/>
                <a:sym typeface="Courier New"/>
              </a:rPr>
              <a:t>Runnable()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BBB529"/>
                </a:solidFill>
                <a:highlight>
                  <a:srgbClr val="2B2B2B"/>
                </a:highlight>
                <a:latin typeface="Courier New"/>
                <a:ea typeface="Courier New"/>
                <a:cs typeface="Courier New"/>
                <a:sym typeface="Courier New"/>
              </a:rPr>
              <a:t>@Override</a:t>
            </a:r>
            <a:br>
              <a:rPr lang="en" sz="1100">
                <a:solidFill>
                  <a:srgbClr val="BBB529"/>
                </a:solidFill>
                <a:highlight>
                  <a:srgbClr val="2B2B2B"/>
                </a:highlight>
                <a:latin typeface="Courier New"/>
                <a:ea typeface="Courier New"/>
                <a:cs typeface="Courier New"/>
                <a:sym typeface="Courier New"/>
              </a:rPr>
            </a:br>
            <a:r>
              <a:rPr lang="en" sz="1100">
                <a:solidFill>
                  <a:srgbClr val="BBB529"/>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public void </a:t>
            </a:r>
            <a:r>
              <a:rPr lang="en" sz="1100">
                <a:solidFill>
                  <a:srgbClr val="FFC66D"/>
                </a:solidFill>
                <a:highlight>
                  <a:srgbClr val="2B2B2B"/>
                </a:highlight>
                <a:latin typeface="Courier New"/>
                <a:ea typeface="Courier New"/>
                <a:cs typeface="Courier New"/>
                <a:sym typeface="Courier New"/>
              </a:rPr>
              <a:t>run</a:t>
            </a:r>
            <a:r>
              <a:rPr lang="en" sz="1100">
                <a:solidFill>
                  <a:srgbClr val="A9B7C6"/>
                </a:solidFill>
                <a:highlight>
                  <a:srgbClr val="2B2B2B"/>
                </a:highlight>
                <a:latin typeface="Courier New"/>
                <a:ea typeface="Courier New"/>
                <a:cs typeface="Courier New"/>
                <a:sym typeface="Courier New"/>
              </a:rPr>
              <a:t>() {</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hideProgressbar()</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diplayListData()</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       })</a:t>
            </a:r>
            <a:r>
              <a:rPr lang="en" sz="1100">
                <a:solidFill>
                  <a:srgbClr val="CC7832"/>
                </a:solidFill>
                <a:highlight>
                  <a:srgbClr val="2B2B2B"/>
                </a:highlight>
                <a:latin typeface="Courier New"/>
                <a:ea typeface="Courier New"/>
                <a:cs typeface="Courier New"/>
                <a:sym typeface="Courier New"/>
              </a:rPr>
              <a:t>;</a:t>
            </a:r>
            <a:br>
              <a:rPr lang="en" sz="1100">
                <a:solidFill>
                  <a:srgbClr val="CC7832"/>
                </a:solidFill>
                <a:highlight>
                  <a:srgbClr val="2B2B2B"/>
                </a:highlight>
                <a:latin typeface="Courier New"/>
                <a:ea typeface="Courier New"/>
                <a:cs typeface="Courier New"/>
                <a:sym typeface="Courier New"/>
              </a:rPr>
            </a:br>
            <a:r>
              <a:rPr lang="en" sz="1100">
                <a:solidFill>
                  <a:srgbClr val="CC7832"/>
                </a:solidFill>
                <a:highlight>
                  <a:srgbClr val="2B2B2B"/>
                </a:highlight>
                <a:latin typeface="Courier New"/>
                <a:ea typeface="Courier New"/>
                <a:cs typeface="Courier New"/>
                <a:sym typeface="Courier New"/>
              </a:rPr>
              <a:t>   </a:t>
            </a:r>
            <a:r>
              <a:rPr lang="en" sz="1100">
                <a:solidFill>
                  <a:srgbClr val="A9B7C6"/>
                </a:solidFill>
                <a:highlight>
                  <a:srgbClr val="2B2B2B"/>
                </a:highlight>
                <a:latin typeface="Courier New"/>
                <a:ea typeface="Courier New"/>
                <a:cs typeface="Courier New"/>
                <a:sym typeface="Courier New"/>
              </a:rPr>
              <a:t>}</a:t>
            </a:r>
            <a:br>
              <a:rPr lang="en" sz="1100">
                <a:solidFill>
                  <a:srgbClr val="A9B7C6"/>
                </a:solidFill>
                <a:highlight>
                  <a:srgbClr val="2B2B2B"/>
                </a:highlight>
                <a:latin typeface="Courier New"/>
                <a:ea typeface="Courier New"/>
                <a:cs typeface="Courier New"/>
                <a:sym typeface="Courier New"/>
              </a:rPr>
            </a:br>
            <a:r>
              <a:rPr lang="en"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000">
              <a:solidFill>
                <a:srgbClr val="CC7832"/>
              </a:solidFill>
              <a:highlight>
                <a:srgbClr val="2B2B2B"/>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92" name="Google Shape;92;p1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.centerCrop()</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93" name="Google Shape;93;p19"/>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99" name="Google Shape;99;p2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.override(</a:t>
            </a:r>
            <a:r>
              <a:rPr lang="en" sz="1300">
                <a:solidFill>
                  <a:srgbClr val="6897BB"/>
                </a:solidFill>
                <a:highlight>
                  <a:srgbClr val="2B2B2B"/>
                </a:highlight>
                <a:latin typeface="Courier New"/>
                <a:ea typeface="Courier New"/>
                <a:cs typeface="Courier New"/>
                <a:sym typeface="Courier New"/>
              </a:rPr>
              <a:t>300</a:t>
            </a:r>
            <a:r>
              <a:rPr lang="en" sz="1300">
                <a:solidFill>
                  <a:srgbClr val="CC7832"/>
                </a:solidFill>
                <a:highlight>
                  <a:srgbClr val="2B2B2B"/>
                </a:highlight>
                <a:latin typeface="Courier New"/>
                <a:ea typeface="Courier New"/>
                <a:cs typeface="Courier New"/>
                <a:sym typeface="Courier New"/>
              </a:rPr>
              <a:t>, </a:t>
            </a:r>
            <a:r>
              <a:rPr lang="en" sz="1300">
                <a:solidFill>
                  <a:srgbClr val="6897BB"/>
                </a:solidFill>
                <a:highlight>
                  <a:srgbClr val="2B2B2B"/>
                </a:highlight>
                <a:latin typeface="Courier New"/>
                <a:ea typeface="Courier New"/>
                <a:cs typeface="Courier New"/>
                <a:sym typeface="Courier New"/>
              </a:rPr>
              <a:t>200</a:t>
            </a:r>
            <a:r>
              <a:rPr lang="en" sz="1300">
                <a:solidFill>
                  <a:srgbClr val="A9B7C6"/>
                </a:solidFill>
                <a:highlight>
                  <a:srgbClr val="2B2B2B"/>
                </a:highlight>
                <a:latin typeface="Courier New"/>
                <a:ea typeface="Courier New"/>
                <a:cs typeface="Courier New"/>
                <a:sym typeface="Courier New"/>
              </a:rPr>
              <a:t>) </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a:t>
            </a:r>
            <a:r>
              <a:rPr lang="en" sz="900">
                <a:solidFill>
                  <a:srgbClr val="808080"/>
                </a:solidFill>
                <a:highlight>
                  <a:srgbClr val="2B2B2B"/>
                </a:highlight>
                <a:latin typeface="Courier New"/>
                <a:ea typeface="Courier New"/>
                <a:cs typeface="Courier New"/>
                <a:sym typeface="Courier New"/>
              </a:rPr>
              <a:t>// scale to fill the ImageView and crop any extra</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100" name="Google Shape;100;p20"/>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Glide - Advanced Usage - Resize</a:t>
            </a:r>
            <a:endParaRPr>
              <a:solidFill>
                <a:schemeClr val="lt1"/>
              </a:solidFill>
            </a:endParaRPr>
          </a:p>
        </p:txBody>
      </p:sp>
      <p:sp>
        <p:nvSpPr>
          <p:cNvPr id="106" name="Google Shape;106;p2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FFC66D"/>
                </a:solidFill>
                <a:highlight>
                  <a:srgbClr val="2B2B2B"/>
                </a:highlight>
                <a:latin typeface="Courier New"/>
                <a:ea typeface="Courier New"/>
                <a:cs typeface="Courier New"/>
                <a:sym typeface="Courier New"/>
              </a:rPr>
              <a:t>loadImage</a:t>
            </a: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A9B7C6"/>
                </a:solidFill>
                <a:highlight>
                  <a:srgbClr val="2B2B2B"/>
                </a:highlight>
                <a:latin typeface="Courier New"/>
                <a:ea typeface="Courier New"/>
                <a:cs typeface="Courier New"/>
                <a:sym typeface="Courier New"/>
              </a:rPr>
              <a:t>   String imageUrl = </a:t>
            </a:r>
            <a:r>
              <a:rPr lang="en" sz="1300">
                <a:solidFill>
                  <a:srgbClr val="6A8759"/>
                </a:solidFill>
                <a:highlight>
                  <a:srgbClr val="2B2B2B"/>
                </a:highlight>
                <a:latin typeface="Courier New"/>
                <a:ea typeface="Courier New"/>
                <a:cs typeface="Courier New"/>
                <a:sym typeface="Courier New"/>
              </a:rPr>
              <a:t>"https://m.media-amazon.com/images/M/MV5BMDFkYTc0MGEtZmNhMC00ZDIzLWFmNTEtODM1ZmRlYWMwMWFmXkEyXkFqcGdeQXVyMTMxODk2OTU@._V1_Ratio0.6716_AL_.jpg"</a:t>
            </a:r>
            <a:r>
              <a:rPr lang="en" sz="1300">
                <a:solidFill>
                  <a:srgbClr val="CC7832"/>
                </a:solidFill>
                <a:highlight>
                  <a:srgbClr val="2B2B2B"/>
                </a:highlight>
                <a:latin typeface="Courier New"/>
                <a:ea typeface="Courier New"/>
                <a:cs typeface="Courier New"/>
                <a:sym typeface="Courier New"/>
              </a:rPr>
              <a:t>;</a:t>
            </a:r>
            <a:endParaRPr sz="13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n" sz="1300">
                <a:solidFill>
                  <a:srgbClr val="CC7832"/>
                </a:solidFill>
                <a:highlight>
                  <a:srgbClr val="2B2B2B"/>
                </a:highlight>
                <a:latin typeface="Courier New"/>
                <a:ea typeface="Courier New"/>
                <a:cs typeface="Courier New"/>
                <a:sym typeface="Courier New"/>
              </a:rPr>
              <a:t>   </a:t>
            </a:r>
            <a:r>
              <a:rPr lang="en" sz="1300">
                <a:solidFill>
                  <a:srgbClr val="A9B7C6"/>
                </a:solidFill>
                <a:highlight>
                  <a:srgbClr val="2B2B2B"/>
                </a:highlight>
                <a:latin typeface="Courier New"/>
                <a:ea typeface="Courier New"/>
                <a:cs typeface="Courier New"/>
                <a:sym typeface="Courier New"/>
              </a:rPr>
              <a:t>Glide.</a:t>
            </a:r>
            <a:r>
              <a:rPr i="1" lang="en" sz="1300">
                <a:solidFill>
                  <a:srgbClr val="A9B7C6"/>
                </a:solidFill>
                <a:highlight>
                  <a:srgbClr val="2B2B2B"/>
                </a:highlight>
                <a:latin typeface="Courier New"/>
                <a:ea typeface="Courier New"/>
                <a:cs typeface="Courier New"/>
                <a:sym typeface="Courier New"/>
              </a:rPr>
              <a:t>with</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this</a:t>
            </a:r>
            <a:r>
              <a:rPr lang="en" sz="1300">
                <a:solidFill>
                  <a:srgbClr val="A9B7C6"/>
                </a:solidFill>
                <a:highlight>
                  <a:srgbClr val="2B2B2B"/>
                </a:highlight>
                <a:latin typeface="Courier New"/>
                <a:ea typeface="Courier New"/>
                <a:cs typeface="Courier New"/>
                <a:sym typeface="Courier New"/>
              </a:rPr>
              <a:t>)</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.load(imageUrl)</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.override(</a:t>
            </a:r>
            <a:r>
              <a:rPr lang="en" sz="1300">
                <a:solidFill>
                  <a:srgbClr val="6897BB"/>
                </a:solidFill>
                <a:highlight>
                  <a:srgbClr val="2B2B2B"/>
                </a:highlight>
                <a:latin typeface="Courier New"/>
                <a:ea typeface="Courier New"/>
                <a:cs typeface="Courier New"/>
                <a:sym typeface="Courier New"/>
              </a:rPr>
              <a:t>300</a:t>
            </a:r>
            <a:r>
              <a:rPr lang="en" sz="1300">
                <a:solidFill>
                  <a:srgbClr val="CC7832"/>
                </a:solidFill>
                <a:highlight>
                  <a:srgbClr val="2B2B2B"/>
                </a:highlight>
                <a:latin typeface="Courier New"/>
                <a:ea typeface="Courier New"/>
                <a:cs typeface="Courier New"/>
                <a:sym typeface="Courier New"/>
              </a:rPr>
              <a:t>, </a:t>
            </a:r>
            <a:r>
              <a:rPr lang="en" sz="1300">
                <a:solidFill>
                  <a:srgbClr val="6897BB"/>
                </a:solidFill>
                <a:highlight>
                  <a:srgbClr val="2B2B2B"/>
                </a:highlight>
                <a:latin typeface="Courier New"/>
                <a:ea typeface="Courier New"/>
                <a:cs typeface="Courier New"/>
                <a:sym typeface="Courier New"/>
              </a:rPr>
              <a:t>200</a:t>
            </a:r>
            <a:r>
              <a:rPr lang="en" sz="1300">
                <a:solidFill>
                  <a:srgbClr val="A9B7C6"/>
                </a:solidFill>
                <a:highlight>
                  <a:srgbClr val="2B2B2B"/>
                </a:highlight>
                <a:latin typeface="Courier New"/>
                <a:ea typeface="Courier New"/>
                <a:cs typeface="Courier New"/>
                <a:sym typeface="Courier New"/>
              </a:rPr>
              <a:t>) </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a:t>
            </a:r>
            <a:r>
              <a:rPr lang="en" sz="900">
                <a:solidFill>
                  <a:srgbClr val="808080"/>
                </a:solidFill>
                <a:highlight>
                  <a:srgbClr val="2B2B2B"/>
                </a:highlight>
                <a:latin typeface="Courier New"/>
                <a:ea typeface="Courier New"/>
                <a:cs typeface="Courier New"/>
                <a:sym typeface="Courier New"/>
              </a:rPr>
              <a:t>// scale to fill the ImageView and crop any extra</a:t>
            </a:r>
            <a:br>
              <a:rPr lang="en" sz="1300">
                <a:solidFill>
                  <a:srgbClr val="A9B7C6"/>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		.into(</a:t>
            </a:r>
            <a:r>
              <a:rPr lang="en" sz="1300">
                <a:solidFill>
                  <a:srgbClr val="9876AA"/>
                </a:solidFill>
                <a:highlight>
                  <a:srgbClr val="2B2B2B"/>
                </a:highlight>
                <a:latin typeface="Courier New"/>
                <a:ea typeface="Courier New"/>
                <a:cs typeface="Courier New"/>
                <a:sym typeface="Courier New"/>
              </a:rPr>
              <a:t>activityGlideBinding</a:t>
            </a:r>
            <a:r>
              <a:rPr lang="en" sz="1300">
                <a:solidFill>
                  <a:srgbClr val="A9B7C6"/>
                </a:solidFill>
                <a:highlight>
                  <a:srgbClr val="2B2B2B"/>
                </a:highlight>
                <a:latin typeface="Courier New"/>
                <a:ea typeface="Courier New"/>
                <a:cs typeface="Courier New"/>
                <a:sym typeface="Courier New"/>
              </a:rPr>
              <a:t>.</a:t>
            </a:r>
            <a:r>
              <a:rPr lang="en" sz="1300">
                <a:solidFill>
                  <a:srgbClr val="9876AA"/>
                </a:solidFill>
                <a:highlight>
                  <a:srgbClr val="2B2B2B"/>
                </a:highlight>
                <a:latin typeface="Courier New"/>
                <a:ea typeface="Courier New"/>
                <a:cs typeface="Courier New"/>
                <a:sym typeface="Courier New"/>
              </a:rPr>
              <a:t>actionImage</a:t>
            </a:r>
            <a:r>
              <a:rPr lang="en" sz="1300">
                <a:solidFill>
                  <a:srgbClr val="A9B7C6"/>
                </a:solidFill>
                <a:highlight>
                  <a:srgbClr val="2B2B2B"/>
                </a:highlight>
                <a:latin typeface="Courier New"/>
                <a:ea typeface="Courier New"/>
                <a:cs typeface="Courier New"/>
                <a:sym typeface="Courier New"/>
              </a:rPr>
              <a:t>)</a:t>
            </a:r>
            <a:r>
              <a:rPr lang="en" sz="1300">
                <a:solidFill>
                  <a:srgbClr val="CC7832"/>
                </a:solidFill>
                <a:highlight>
                  <a:srgbClr val="2B2B2B"/>
                </a:highlight>
                <a:latin typeface="Courier New"/>
                <a:ea typeface="Courier New"/>
                <a:cs typeface="Courier New"/>
                <a:sym typeface="Courier New"/>
              </a:rPr>
              <a:t>;</a:t>
            </a:r>
            <a:br>
              <a:rPr lang="en" sz="1300">
                <a:solidFill>
                  <a:srgbClr val="CC7832"/>
                </a:solidFill>
                <a:highlight>
                  <a:srgbClr val="2B2B2B"/>
                </a:highlight>
                <a:latin typeface="Courier New"/>
                <a:ea typeface="Courier New"/>
                <a:cs typeface="Courier New"/>
                <a:sym typeface="Courier New"/>
              </a:rPr>
            </a:br>
            <a:r>
              <a:rPr lang="en" sz="1300">
                <a:solidFill>
                  <a:srgbClr val="A9B7C6"/>
                </a:solidFill>
                <a:highlight>
                  <a:srgbClr val="2B2B2B"/>
                </a:highlight>
                <a:latin typeface="Courier New"/>
                <a:ea typeface="Courier New"/>
                <a:cs typeface="Courier New"/>
                <a:sym typeface="Courier New"/>
              </a:rPr>
              <a:t>}</a:t>
            </a:r>
            <a:endParaRPr sz="13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300">
              <a:solidFill>
                <a:srgbClr val="A9B7C6"/>
              </a:solidFill>
              <a:highlight>
                <a:srgbClr val="2B2B2B"/>
              </a:highlight>
              <a:latin typeface="Courier New"/>
              <a:ea typeface="Courier New"/>
              <a:cs typeface="Courier New"/>
              <a:sym typeface="Courier New"/>
            </a:endParaRPr>
          </a:p>
        </p:txBody>
      </p:sp>
      <p:pic>
        <p:nvPicPr>
          <p:cNvPr id="107" name="Google Shape;107;p21"/>
          <p:cNvPicPr preferRelativeResize="0"/>
          <p:nvPr/>
        </p:nvPicPr>
        <p:blipFill>
          <a:blip r:embed="rId3">
            <a:alphaModFix/>
          </a:blip>
          <a:stretch>
            <a:fillRect/>
          </a:stretch>
        </p:blipFill>
        <p:spPr>
          <a:xfrm>
            <a:off x="6642561" y="0"/>
            <a:ext cx="2501429"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